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98" r:id="rId4"/>
    <p:sldId id="299" r:id="rId5"/>
    <p:sldId id="291" r:id="rId6"/>
    <p:sldId id="295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6" r:id="rId15"/>
    <p:sldId id="281" r:id="rId16"/>
  </p:sldIdLst>
  <p:sldSz cx="9144000" cy="6858000" type="screen4x3"/>
  <p:notesSz cx="6797675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009900"/>
    <a:srgbClr val="FFFEA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5" autoAdjust="0"/>
    <p:restoredTop sz="99821" autoAdjust="0"/>
  </p:normalViewPr>
  <p:slideViewPr>
    <p:cSldViewPr>
      <p:cViewPr>
        <p:scale>
          <a:sx n="70" d="100"/>
          <a:sy n="70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07154-62A9-4C34-BD3B-34DD7FABB9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18F443A-C7E7-4219-BDA4-CBED0475935F}">
      <dgm:prSet phldrT="[Text]" custT="1"/>
      <dgm:spPr/>
      <dgm:t>
        <a:bodyPr/>
        <a:lstStyle/>
        <a:p>
          <a:r>
            <a:rPr lang="th-TH" sz="2800" b="1" dirty="0" smtClean="0"/>
            <a:t>กิจกรรมการอบรมวิทยากรแกนนำ</a:t>
          </a:r>
        </a:p>
        <a:p>
          <a:r>
            <a:rPr lang="th-TH" sz="2800" b="1" dirty="0" smtClean="0"/>
            <a:t>เพื่อการใช้ประโยชน์จากเน็ตประชารัฐ</a:t>
          </a:r>
          <a:endParaRPr lang="th-TH" sz="2800" b="1" dirty="0"/>
        </a:p>
      </dgm:t>
    </dgm:pt>
    <dgm:pt modelId="{0712252D-D79E-42C7-B4BA-4109AC397CD2}" type="parTrans" cxnId="{51DE9A95-BD4A-4E2C-877B-82A61441423D}">
      <dgm:prSet/>
      <dgm:spPr/>
      <dgm:t>
        <a:bodyPr/>
        <a:lstStyle/>
        <a:p>
          <a:endParaRPr lang="th-TH"/>
        </a:p>
      </dgm:t>
    </dgm:pt>
    <dgm:pt modelId="{519AC85A-42DC-45A4-B307-7FC95F6CFEF7}" type="sibTrans" cxnId="{51DE9A95-BD4A-4E2C-877B-82A61441423D}">
      <dgm:prSet/>
      <dgm:spPr/>
      <dgm:t>
        <a:bodyPr/>
        <a:lstStyle/>
        <a:p>
          <a:endParaRPr lang="th-TH"/>
        </a:p>
      </dgm:t>
    </dgm:pt>
    <dgm:pt modelId="{1AEB2BAE-4091-4370-A0D5-446D422D8712}">
      <dgm:prSet phldrT="[Text]" custT="1"/>
      <dgm:spPr/>
      <dgm:t>
        <a:bodyPr/>
        <a:lstStyle/>
        <a:p>
          <a:pPr marL="0" indent="0"/>
          <a:r>
            <a:rPr lang="th-TH" sz="2800" b="1" dirty="0" smtClean="0"/>
            <a:t>กิจกรรมการจัดกิจกรรมสร้างการรับรู้และส่งเสริมการใช้ประโยชน์เน็ตประชารัฐในชุมชน</a:t>
          </a:r>
          <a:endParaRPr lang="th-TH" sz="2800" b="1" dirty="0"/>
        </a:p>
      </dgm:t>
    </dgm:pt>
    <dgm:pt modelId="{598252CB-7F0C-49D8-9520-251D33859124}" type="parTrans" cxnId="{0D7555E5-5BC2-4447-88FA-DB1BEFAA5574}">
      <dgm:prSet/>
      <dgm:spPr/>
      <dgm:t>
        <a:bodyPr/>
        <a:lstStyle/>
        <a:p>
          <a:endParaRPr lang="th-TH"/>
        </a:p>
      </dgm:t>
    </dgm:pt>
    <dgm:pt modelId="{82222C45-B17E-4D32-AE99-FEAEB190A88D}" type="sibTrans" cxnId="{0D7555E5-5BC2-4447-88FA-DB1BEFAA5574}">
      <dgm:prSet/>
      <dgm:spPr/>
      <dgm:t>
        <a:bodyPr/>
        <a:lstStyle/>
        <a:p>
          <a:endParaRPr lang="th-TH"/>
        </a:p>
      </dgm:t>
    </dgm:pt>
    <dgm:pt modelId="{F79CFCB4-F63D-4A9C-859B-B3A05A982CF8}" type="pres">
      <dgm:prSet presAssocID="{01307154-62A9-4C34-BD3B-34DD7FABB961}" presName="linearFlow" presStyleCnt="0">
        <dgm:presLayoutVars>
          <dgm:dir/>
          <dgm:resizeHandles val="exact"/>
        </dgm:presLayoutVars>
      </dgm:prSet>
      <dgm:spPr/>
    </dgm:pt>
    <dgm:pt modelId="{C5AE230E-5821-4E7D-849C-A6E1ACF82FC9}" type="pres">
      <dgm:prSet presAssocID="{A18F443A-C7E7-4219-BDA4-CBED0475935F}" presName="composite" presStyleCnt="0"/>
      <dgm:spPr/>
    </dgm:pt>
    <dgm:pt modelId="{7EFD0B65-B4B0-4098-A428-91AE8AB78D32}" type="pres">
      <dgm:prSet presAssocID="{A18F443A-C7E7-4219-BDA4-CBED0475935F}" presName="imgShp" presStyleLbl="fgImgPlace1" presStyleIdx="0" presStyleCnt="2"/>
      <dgm:spPr/>
    </dgm:pt>
    <dgm:pt modelId="{F3369BE9-C0CF-4250-981C-FFDC172663AB}" type="pres">
      <dgm:prSet presAssocID="{A18F443A-C7E7-4219-BDA4-CBED0475935F}" presName="txShp" presStyleLbl="node1" presStyleIdx="0" presStyleCnt="2" custScaleX="1067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12DFA8-4AF9-4976-99C6-F66A4A48B6B9}" type="pres">
      <dgm:prSet presAssocID="{519AC85A-42DC-45A4-B307-7FC95F6CFEF7}" presName="spacing" presStyleCnt="0"/>
      <dgm:spPr/>
    </dgm:pt>
    <dgm:pt modelId="{89155D4D-0943-4036-9F69-D083A02C4BC3}" type="pres">
      <dgm:prSet presAssocID="{1AEB2BAE-4091-4370-A0D5-446D422D8712}" presName="composite" presStyleCnt="0"/>
      <dgm:spPr/>
    </dgm:pt>
    <dgm:pt modelId="{0CE73BA5-A43B-4F91-BCFC-DF6C624AB056}" type="pres">
      <dgm:prSet presAssocID="{1AEB2BAE-4091-4370-A0D5-446D422D8712}" presName="imgShp" presStyleLbl="fgImgPlace1" presStyleIdx="1" presStyleCnt="2"/>
      <dgm:spPr/>
    </dgm:pt>
    <dgm:pt modelId="{47134C73-CFAF-47AC-B72C-1E1112BBAE7A}" type="pres">
      <dgm:prSet presAssocID="{1AEB2BAE-4091-4370-A0D5-446D422D8712}" presName="txShp" presStyleLbl="node1" presStyleIdx="1" presStyleCnt="2" custScaleX="1055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D7555E5-5BC2-4447-88FA-DB1BEFAA5574}" srcId="{01307154-62A9-4C34-BD3B-34DD7FABB961}" destId="{1AEB2BAE-4091-4370-A0D5-446D422D8712}" srcOrd="1" destOrd="0" parTransId="{598252CB-7F0C-49D8-9520-251D33859124}" sibTransId="{82222C45-B17E-4D32-AE99-FEAEB190A88D}"/>
    <dgm:cxn modelId="{B5D48F4B-E450-42AD-83B1-0920160B4EB1}" type="presOf" srcId="{01307154-62A9-4C34-BD3B-34DD7FABB961}" destId="{F79CFCB4-F63D-4A9C-859B-B3A05A982CF8}" srcOrd="0" destOrd="0" presId="urn:microsoft.com/office/officeart/2005/8/layout/vList3"/>
    <dgm:cxn modelId="{51DE9A95-BD4A-4E2C-877B-82A61441423D}" srcId="{01307154-62A9-4C34-BD3B-34DD7FABB961}" destId="{A18F443A-C7E7-4219-BDA4-CBED0475935F}" srcOrd="0" destOrd="0" parTransId="{0712252D-D79E-42C7-B4BA-4109AC397CD2}" sibTransId="{519AC85A-42DC-45A4-B307-7FC95F6CFEF7}"/>
    <dgm:cxn modelId="{F8DAEE61-0F66-4F02-A4C8-13313C175729}" type="presOf" srcId="{A18F443A-C7E7-4219-BDA4-CBED0475935F}" destId="{F3369BE9-C0CF-4250-981C-FFDC172663AB}" srcOrd="0" destOrd="0" presId="urn:microsoft.com/office/officeart/2005/8/layout/vList3"/>
    <dgm:cxn modelId="{84D992B3-EA96-4258-B995-78A295B8DDE5}" type="presOf" srcId="{1AEB2BAE-4091-4370-A0D5-446D422D8712}" destId="{47134C73-CFAF-47AC-B72C-1E1112BBAE7A}" srcOrd="0" destOrd="0" presId="urn:microsoft.com/office/officeart/2005/8/layout/vList3"/>
    <dgm:cxn modelId="{27D50772-01C1-4021-AABC-735B389A84FE}" type="presParOf" srcId="{F79CFCB4-F63D-4A9C-859B-B3A05A982CF8}" destId="{C5AE230E-5821-4E7D-849C-A6E1ACF82FC9}" srcOrd="0" destOrd="0" presId="urn:microsoft.com/office/officeart/2005/8/layout/vList3"/>
    <dgm:cxn modelId="{41A798F9-32A3-4027-BBE9-B7CCA7727367}" type="presParOf" srcId="{C5AE230E-5821-4E7D-849C-A6E1ACF82FC9}" destId="{7EFD0B65-B4B0-4098-A428-91AE8AB78D32}" srcOrd="0" destOrd="0" presId="urn:microsoft.com/office/officeart/2005/8/layout/vList3"/>
    <dgm:cxn modelId="{965D04CC-1039-41F1-A2DE-EA1261B0C8FB}" type="presParOf" srcId="{C5AE230E-5821-4E7D-849C-A6E1ACF82FC9}" destId="{F3369BE9-C0CF-4250-981C-FFDC172663AB}" srcOrd="1" destOrd="0" presId="urn:microsoft.com/office/officeart/2005/8/layout/vList3"/>
    <dgm:cxn modelId="{C5D54C60-0118-4F44-94CF-72DF0E6C7E5D}" type="presParOf" srcId="{F79CFCB4-F63D-4A9C-859B-B3A05A982CF8}" destId="{6912DFA8-4AF9-4976-99C6-F66A4A48B6B9}" srcOrd="1" destOrd="0" presId="urn:microsoft.com/office/officeart/2005/8/layout/vList3"/>
    <dgm:cxn modelId="{EEAF9458-A8BF-477B-A166-D50425E0F38B}" type="presParOf" srcId="{F79CFCB4-F63D-4A9C-859B-B3A05A982CF8}" destId="{89155D4D-0943-4036-9F69-D083A02C4BC3}" srcOrd="2" destOrd="0" presId="urn:microsoft.com/office/officeart/2005/8/layout/vList3"/>
    <dgm:cxn modelId="{CFD3C60D-C371-4155-A9A4-E1E6A6448766}" type="presParOf" srcId="{89155D4D-0943-4036-9F69-D083A02C4BC3}" destId="{0CE73BA5-A43B-4F91-BCFC-DF6C624AB056}" srcOrd="0" destOrd="0" presId="urn:microsoft.com/office/officeart/2005/8/layout/vList3"/>
    <dgm:cxn modelId="{EA06D53D-7C13-40D8-A2DF-D3655066B8AB}" type="presParOf" srcId="{89155D4D-0943-4036-9F69-D083A02C4BC3}" destId="{47134C73-CFAF-47AC-B72C-1E1112BBAE7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07154-62A9-4C34-BD3B-34DD7FABB9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18F443A-C7E7-4219-BDA4-CBED0475935F}">
      <dgm:prSet phldrT="[Text]" custT="1"/>
      <dgm:spPr/>
      <dgm:t>
        <a:bodyPr/>
        <a:lstStyle/>
        <a:p>
          <a:r>
            <a:rPr lang="th-TH" sz="2800" b="1" dirty="0" smtClean="0"/>
            <a:t>กิจกรรมการอบรมวิทยากรแกนนำ</a:t>
          </a:r>
        </a:p>
        <a:p>
          <a:r>
            <a:rPr lang="th-TH" sz="2800" b="1" dirty="0" smtClean="0"/>
            <a:t>เพื่อการใช้ประโยชน์จากเน็ตประชารัฐ</a:t>
          </a:r>
          <a:endParaRPr lang="th-TH" sz="2800" b="1" dirty="0"/>
        </a:p>
      </dgm:t>
    </dgm:pt>
    <dgm:pt modelId="{0712252D-D79E-42C7-B4BA-4109AC397CD2}" type="parTrans" cxnId="{51DE9A95-BD4A-4E2C-877B-82A61441423D}">
      <dgm:prSet/>
      <dgm:spPr/>
      <dgm:t>
        <a:bodyPr/>
        <a:lstStyle/>
        <a:p>
          <a:endParaRPr lang="th-TH"/>
        </a:p>
      </dgm:t>
    </dgm:pt>
    <dgm:pt modelId="{519AC85A-42DC-45A4-B307-7FC95F6CFEF7}" type="sibTrans" cxnId="{51DE9A95-BD4A-4E2C-877B-82A61441423D}">
      <dgm:prSet/>
      <dgm:spPr/>
      <dgm:t>
        <a:bodyPr/>
        <a:lstStyle/>
        <a:p>
          <a:endParaRPr lang="th-TH"/>
        </a:p>
      </dgm:t>
    </dgm:pt>
    <dgm:pt modelId="{F79CFCB4-F63D-4A9C-859B-B3A05A982CF8}" type="pres">
      <dgm:prSet presAssocID="{01307154-62A9-4C34-BD3B-34DD7FABB961}" presName="linearFlow" presStyleCnt="0">
        <dgm:presLayoutVars>
          <dgm:dir/>
          <dgm:resizeHandles val="exact"/>
        </dgm:presLayoutVars>
      </dgm:prSet>
      <dgm:spPr/>
    </dgm:pt>
    <dgm:pt modelId="{C5AE230E-5821-4E7D-849C-A6E1ACF82FC9}" type="pres">
      <dgm:prSet presAssocID="{A18F443A-C7E7-4219-BDA4-CBED0475935F}" presName="composite" presStyleCnt="0"/>
      <dgm:spPr/>
    </dgm:pt>
    <dgm:pt modelId="{7EFD0B65-B4B0-4098-A428-91AE8AB78D32}" type="pres">
      <dgm:prSet presAssocID="{A18F443A-C7E7-4219-BDA4-CBED0475935F}" presName="imgShp" presStyleLbl="fgImgPlace1" presStyleIdx="0" presStyleCnt="1"/>
      <dgm:spPr/>
    </dgm:pt>
    <dgm:pt modelId="{F3369BE9-C0CF-4250-981C-FFDC172663AB}" type="pres">
      <dgm:prSet presAssocID="{A18F443A-C7E7-4219-BDA4-CBED0475935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91BE0A5-1162-4395-BBDE-9B13C97842E3}" type="presOf" srcId="{01307154-62A9-4C34-BD3B-34DD7FABB961}" destId="{F79CFCB4-F63D-4A9C-859B-B3A05A982CF8}" srcOrd="0" destOrd="0" presId="urn:microsoft.com/office/officeart/2005/8/layout/vList3"/>
    <dgm:cxn modelId="{51DE9A95-BD4A-4E2C-877B-82A61441423D}" srcId="{01307154-62A9-4C34-BD3B-34DD7FABB961}" destId="{A18F443A-C7E7-4219-BDA4-CBED0475935F}" srcOrd="0" destOrd="0" parTransId="{0712252D-D79E-42C7-B4BA-4109AC397CD2}" sibTransId="{519AC85A-42DC-45A4-B307-7FC95F6CFEF7}"/>
    <dgm:cxn modelId="{D72E9748-D9BB-45C8-9255-E0513D7A13C6}" type="presOf" srcId="{A18F443A-C7E7-4219-BDA4-CBED0475935F}" destId="{F3369BE9-C0CF-4250-981C-FFDC172663AB}" srcOrd="0" destOrd="0" presId="urn:microsoft.com/office/officeart/2005/8/layout/vList3"/>
    <dgm:cxn modelId="{BF747231-4438-4ACA-9FAB-1EFAF73CDBE0}" type="presParOf" srcId="{F79CFCB4-F63D-4A9C-859B-B3A05A982CF8}" destId="{C5AE230E-5821-4E7D-849C-A6E1ACF82FC9}" srcOrd="0" destOrd="0" presId="urn:microsoft.com/office/officeart/2005/8/layout/vList3"/>
    <dgm:cxn modelId="{5DDE6F45-51E7-4047-B5A6-323A8686C278}" type="presParOf" srcId="{C5AE230E-5821-4E7D-849C-A6E1ACF82FC9}" destId="{7EFD0B65-B4B0-4098-A428-91AE8AB78D32}" srcOrd="0" destOrd="0" presId="urn:microsoft.com/office/officeart/2005/8/layout/vList3"/>
    <dgm:cxn modelId="{EC0E9024-9D6C-4DD9-A054-2AEC784DD138}" type="presParOf" srcId="{C5AE230E-5821-4E7D-849C-A6E1ACF82FC9}" destId="{F3369BE9-C0CF-4250-981C-FFDC172663AB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6BDA7-1501-48B5-B0BC-9CF09479B5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CDADB73-048D-4E23-99AE-7D2F84E02DA0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th-TH" sz="1800" b="1" u="none" dirty="0" smtClean="0"/>
            <a:t>บุคลากรทางการศึกษา การอบรม และหน่วยงานที่เกี่ยวข้อง </a:t>
          </a:r>
          <a:r>
            <a:rPr lang="en-US" sz="1800" b="1" u="none" dirty="0" smtClean="0"/>
            <a:t>=</a:t>
          </a:r>
          <a:r>
            <a:rPr lang="th-TH" sz="1800" b="1" u="none" dirty="0" smtClean="0"/>
            <a:t> วิทยากร</a:t>
          </a:r>
        </a:p>
        <a:p>
          <a:pPr algn="ctr">
            <a:spcAft>
              <a:spcPts val="0"/>
            </a:spcAft>
          </a:pP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จำนวน </a:t>
          </a:r>
          <a:r>
            <a:rPr lang="en-US" sz="1800" b="1" u="none" baseline="0" dirty="0" smtClean="0">
              <a:latin typeface="Cordia New" pitchFamily="34" charset="-34"/>
              <a:cs typeface="Cordia New" pitchFamily="34" charset="-34"/>
            </a:rPr>
            <a:t>1000</a:t>
          </a: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 </a:t>
          </a:r>
          <a:r>
            <a:rPr lang="th-TH" sz="1800" b="1" u="none" dirty="0" smtClean="0"/>
            <a:t>คน</a:t>
          </a:r>
          <a:endParaRPr lang="th-TH" sz="1800" b="1" u="none" dirty="0"/>
        </a:p>
      </dgm:t>
    </dgm:pt>
    <dgm:pt modelId="{13E715EC-11FF-4412-90F6-9E3A147AEE2A}" type="parTrans" cxnId="{E802888F-1A98-4860-A242-8BF982507F77}">
      <dgm:prSet/>
      <dgm:spPr/>
      <dgm:t>
        <a:bodyPr/>
        <a:lstStyle/>
        <a:p>
          <a:endParaRPr lang="th-TH"/>
        </a:p>
      </dgm:t>
    </dgm:pt>
    <dgm:pt modelId="{F2F01CB1-5066-49D7-BD9F-5A4B51E359D1}" type="sibTrans" cxnId="{E802888F-1A98-4860-A242-8BF982507F77}">
      <dgm:prSet/>
      <dgm:spPr/>
      <dgm:t>
        <a:bodyPr/>
        <a:lstStyle/>
        <a:p>
          <a:endParaRPr lang="th-TH"/>
        </a:p>
      </dgm:t>
    </dgm:pt>
    <dgm:pt modelId="{2EBD534D-B0FB-47E2-83DB-3BD81F4C111B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ทีมงานพี่เลี้ยง (บมจ.ทีโอที)</a:t>
          </a:r>
        </a:p>
        <a:p>
          <a:pPr algn="ctr">
            <a:spcAft>
              <a:spcPts val="0"/>
            </a:spcAft>
          </a:pP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จำนวน</a:t>
          </a:r>
          <a:r>
            <a:rPr lang="en-US" sz="1800" b="1" u="none" baseline="0" dirty="0" smtClean="0">
              <a:latin typeface="Cordia New" pitchFamily="34" charset="-34"/>
              <a:cs typeface="Cordia New" pitchFamily="34" charset="-34"/>
            </a:rPr>
            <a:t> 100</a:t>
          </a: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 – 1</a:t>
          </a:r>
          <a:r>
            <a:rPr lang="en-US" sz="1800" b="1" u="none" baseline="0" dirty="0" smtClean="0">
              <a:latin typeface="Cordia New" pitchFamily="34" charset="-34"/>
              <a:cs typeface="Cordia New" pitchFamily="34" charset="-34"/>
            </a:rPr>
            <a:t>5</a:t>
          </a:r>
          <a:r>
            <a:rPr lang="th-TH" sz="1800" b="1" u="none" baseline="0" dirty="0" smtClean="0">
              <a:latin typeface="Cordia New" pitchFamily="34" charset="-34"/>
              <a:cs typeface="Cordia New" pitchFamily="34" charset="-34"/>
            </a:rPr>
            <a:t>0 คน </a:t>
          </a:r>
        </a:p>
      </dgm:t>
    </dgm:pt>
    <dgm:pt modelId="{5759A79E-1F95-4409-B60B-62B0702ACF13}" type="parTrans" cxnId="{FE0ABD84-BB77-4CFD-834C-31382465A8A9}">
      <dgm:prSet/>
      <dgm:spPr/>
      <dgm:t>
        <a:bodyPr/>
        <a:lstStyle/>
        <a:p>
          <a:endParaRPr lang="th-TH"/>
        </a:p>
      </dgm:t>
    </dgm:pt>
    <dgm:pt modelId="{233345CF-2B4A-4D93-8387-45E07A54256A}" type="sibTrans" cxnId="{FE0ABD84-BB77-4CFD-834C-31382465A8A9}">
      <dgm:prSet/>
      <dgm:spPr/>
      <dgm:t>
        <a:bodyPr/>
        <a:lstStyle/>
        <a:p>
          <a:endParaRPr lang="th-TH"/>
        </a:p>
      </dgm:t>
    </dgm:pt>
    <dgm:pt modelId="{D46A71C9-1560-4CDD-A8DC-3F683E9D40E0}" type="pres">
      <dgm:prSet presAssocID="{ECF6BDA7-1501-48B5-B0BC-9CF09479B5AC}" presName="compositeShape" presStyleCnt="0">
        <dgm:presLayoutVars>
          <dgm:dir/>
          <dgm:resizeHandles/>
        </dgm:presLayoutVars>
      </dgm:prSet>
      <dgm:spPr/>
    </dgm:pt>
    <dgm:pt modelId="{103F30B2-A686-4C1C-B489-133B00D7215F}" type="pres">
      <dgm:prSet presAssocID="{ECF6BDA7-1501-48B5-B0BC-9CF09479B5AC}" presName="pyramid" presStyleLbl="node1" presStyleIdx="0" presStyleCnt="1" custScaleX="79298" custScaleY="93838" custLinFactNeighborX="274" custLinFactNeighborY="-2688"/>
      <dgm:spPr/>
      <dgm:t>
        <a:bodyPr/>
        <a:lstStyle/>
        <a:p>
          <a:endParaRPr lang="th-TH"/>
        </a:p>
      </dgm:t>
    </dgm:pt>
    <dgm:pt modelId="{203324C0-C668-40CA-BFA1-A48CF26B1DA9}" type="pres">
      <dgm:prSet presAssocID="{ECF6BDA7-1501-48B5-B0BC-9CF09479B5AC}" presName="theList" presStyleCnt="0"/>
      <dgm:spPr/>
    </dgm:pt>
    <dgm:pt modelId="{F91F22D4-6E7A-48D3-9420-FB281AC12D59}" type="pres">
      <dgm:prSet presAssocID="{1CDADB73-048D-4E23-99AE-7D2F84E02DA0}" presName="aNode" presStyleLbl="fgAcc1" presStyleIdx="0" presStyleCnt="2" custScaleX="111052" custScaleY="329594" custLinFactY="-15938" custLinFactNeighborX="-2068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12F4A3-9EB0-42A5-92A7-B2FD4B67F25F}" type="pres">
      <dgm:prSet presAssocID="{1CDADB73-048D-4E23-99AE-7D2F84E02DA0}" presName="aSpace" presStyleCnt="0"/>
      <dgm:spPr/>
    </dgm:pt>
    <dgm:pt modelId="{95D82F47-8B95-44D1-9490-4703F0354E6B}" type="pres">
      <dgm:prSet presAssocID="{2EBD534D-B0FB-47E2-83DB-3BD81F4C111B}" presName="aNode" presStyleLbl="fgAcc1" presStyleIdx="1" presStyleCnt="2" custScaleX="111052" custScaleY="129943" custLinFactNeighborX="-2068" custLinFactNeighborY="-341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6DD785-DD6F-41B8-8E6C-BCA8EDD29584}" type="pres">
      <dgm:prSet presAssocID="{2EBD534D-B0FB-47E2-83DB-3BD81F4C111B}" presName="aSpace" presStyleCnt="0"/>
      <dgm:spPr/>
    </dgm:pt>
  </dgm:ptLst>
  <dgm:cxnLst>
    <dgm:cxn modelId="{4D51248F-A96D-47C6-AA28-09C3A9D28941}" type="presOf" srcId="{1CDADB73-048D-4E23-99AE-7D2F84E02DA0}" destId="{F91F22D4-6E7A-48D3-9420-FB281AC12D59}" srcOrd="0" destOrd="0" presId="urn:microsoft.com/office/officeart/2005/8/layout/pyramid2"/>
    <dgm:cxn modelId="{E802888F-1A98-4860-A242-8BF982507F77}" srcId="{ECF6BDA7-1501-48B5-B0BC-9CF09479B5AC}" destId="{1CDADB73-048D-4E23-99AE-7D2F84E02DA0}" srcOrd="0" destOrd="0" parTransId="{13E715EC-11FF-4412-90F6-9E3A147AEE2A}" sibTransId="{F2F01CB1-5066-49D7-BD9F-5A4B51E359D1}"/>
    <dgm:cxn modelId="{58D04DDC-E0D4-4B6F-ACEC-1A884F33E70E}" type="presOf" srcId="{2EBD534D-B0FB-47E2-83DB-3BD81F4C111B}" destId="{95D82F47-8B95-44D1-9490-4703F0354E6B}" srcOrd="0" destOrd="0" presId="urn:microsoft.com/office/officeart/2005/8/layout/pyramid2"/>
    <dgm:cxn modelId="{FE0ABD84-BB77-4CFD-834C-31382465A8A9}" srcId="{ECF6BDA7-1501-48B5-B0BC-9CF09479B5AC}" destId="{2EBD534D-B0FB-47E2-83DB-3BD81F4C111B}" srcOrd="1" destOrd="0" parTransId="{5759A79E-1F95-4409-B60B-62B0702ACF13}" sibTransId="{233345CF-2B4A-4D93-8387-45E07A54256A}"/>
    <dgm:cxn modelId="{38A23861-5602-4802-A097-05EA5DCBBAF0}" type="presOf" srcId="{ECF6BDA7-1501-48B5-B0BC-9CF09479B5AC}" destId="{D46A71C9-1560-4CDD-A8DC-3F683E9D40E0}" srcOrd="0" destOrd="0" presId="urn:microsoft.com/office/officeart/2005/8/layout/pyramid2"/>
    <dgm:cxn modelId="{1B816E73-0A76-4CFD-BE4E-743138D5ED7F}" type="presParOf" srcId="{D46A71C9-1560-4CDD-A8DC-3F683E9D40E0}" destId="{103F30B2-A686-4C1C-B489-133B00D7215F}" srcOrd="0" destOrd="0" presId="urn:microsoft.com/office/officeart/2005/8/layout/pyramid2"/>
    <dgm:cxn modelId="{CE0F726D-DF5D-45C7-8C39-DD4E36461E44}" type="presParOf" srcId="{D46A71C9-1560-4CDD-A8DC-3F683E9D40E0}" destId="{203324C0-C668-40CA-BFA1-A48CF26B1DA9}" srcOrd="1" destOrd="0" presId="urn:microsoft.com/office/officeart/2005/8/layout/pyramid2"/>
    <dgm:cxn modelId="{DF70A0C6-14F2-4FE8-BDF7-FCE23849B5FA}" type="presParOf" srcId="{203324C0-C668-40CA-BFA1-A48CF26B1DA9}" destId="{F91F22D4-6E7A-48D3-9420-FB281AC12D59}" srcOrd="0" destOrd="0" presId="urn:microsoft.com/office/officeart/2005/8/layout/pyramid2"/>
    <dgm:cxn modelId="{58AB3BFC-2AA1-431A-A27B-2ED3CC808BE7}" type="presParOf" srcId="{203324C0-C668-40CA-BFA1-A48CF26B1DA9}" destId="{5312F4A3-9EB0-42A5-92A7-B2FD4B67F25F}" srcOrd="1" destOrd="0" presId="urn:microsoft.com/office/officeart/2005/8/layout/pyramid2"/>
    <dgm:cxn modelId="{958BF0F1-6895-4EE2-9939-5FE1F61A06DD}" type="presParOf" srcId="{203324C0-C668-40CA-BFA1-A48CF26B1DA9}" destId="{95D82F47-8B95-44D1-9490-4703F0354E6B}" srcOrd="2" destOrd="0" presId="urn:microsoft.com/office/officeart/2005/8/layout/pyramid2"/>
    <dgm:cxn modelId="{25E511DF-EDB3-4774-A142-A4BF861BABE8}" type="presParOf" srcId="{203324C0-C668-40CA-BFA1-A48CF26B1DA9}" destId="{0E6DD785-DD6F-41B8-8E6C-BCA8EDD29584}" srcOrd="3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07154-62A9-4C34-BD3B-34DD7FABB9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AEB2BAE-4091-4370-A0D5-446D422D8712}">
      <dgm:prSet phldrT="[Text]" custT="1"/>
      <dgm:spPr/>
      <dgm:t>
        <a:bodyPr/>
        <a:lstStyle/>
        <a:p>
          <a:r>
            <a:rPr lang="th-TH" sz="2800" b="1" dirty="0" smtClean="0"/>
            <a:t>กิจกรรมการจัดกิจกรรมสร้างการรับรู้และส่งเสริมการใช้ประโยชน์เน็ตประชารัฐในชุมชน</a:t>
          </a:r>
          <a:endParaRPr lang="th-TH" sz="2800" b="1" dirty="0"/>
        </a:p>
      </dgm:t>
    </dgm:pt>
    <dgm:pt modelId="{598252CB-7F0C-49D8-9520-251D33859124}" type="parTrans" cxnId="{0D7555E5-5BC2-4447-88FA-DB1BEFAA5574}">
      <dgm:prSet/>
      <dgm:spPr/>
      <dgm:t>
        <a:bodyPr/>
        <a:lstStyle/>
        <a:p>
          <a:endParaRPr lang="th-TH"/>
        </a:p>
      </dgm:t>
    </dgm:pt>
    <dgm:pt modelId="{82222C45-B17E-4D32-AE99-FEAEB190A88D}" type="sibTrans" cxnId="{0D7555E5-5BC2-4447-88FA-DB1BEFAA5574}">
      <dgm:prSet/>
      <dgm:spPr/>
      <dgm:t>
        <a:bodyPr/>
        <a:lstStyle/>
        <a:p>
          <a:endParaRPr lang="th-TH"/>
        </a:p>
      </dgm:t>
    </dgm:pt>
    <dgm:pt modelId="{F79CFCB4-F63D-4A9C-859B-B3A05A982CF8}" type="pres">
      <dgm:prSet presAssocID="{01307154-62A9-4C34-BD3B-34DD7FABB961}" presName="linearFlow" presStyleCnt="0">
        <dgm:presLayoutVars>
          <dgm:dir/>
          <dgm:resizeHandles val="exact"/>
        </dgm:presLayoutVars>
      </dgm:prSet>
      <dgm:spPr/>
    </dgm:pt>
    <dgm:pt modelId="{89155D4D-0943-4036-9F69-D083A02C4BC3}" type="pres">
      <dgm:prSet presAssocID="{1AEB2BAE-4091-4370-A0D5-446D422D8712}" presName="composite" presStyleCnt="0"/>
      <dgm:spPr/>
    </dgm:pt>
    <dgm:pt modelId="{0CE73BA5-A43B-4F91-BCFC-DF6C624AB056}" type="pres">
      <dgm:prSet presAssocID="{1AEB2BAE-4091-4370-A0D5-446D422D8712}" presName="imgShp" presStyleLbl="fgImgPlace1" presStyleIdx="0" presStyleCnt="1"/>
      <dgm:spPr/>
    </dgm:pt>
    <dgm:pt modelId="{47134C73-CFAF-47AC-B72C-1E1112BBAE7A}" type="pres">
      <dgm:prSet presAssocID="{1AEB2BAE-4091-4370-A0D5-446D422D8712}" presName="txShp" presStyleLbl="node1" presStyleIdx="0" presStyleCnt="1" custScaleX="1039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2CDF5B4-ACE9-4768-B466-30E6B9705C40}" type="presOf" srcId="{1AEB2BAE-4091-4370-A0D5-446D422D8712}" destId="{47134C73-CFAF-47AC-B72C-1E1112BBAE7A}" srcOrd="0" destOrd="0" presId="urn:microsoft.com/office/officeart/2005/8/layout/vList3"/>
    <dgm:cxn modelId="{0D7555E5-5BC2-4447-88FA-DB1BEFAA5574}" srcId="{01307154-62A9-4C34-BD3B-34DD7FABB961}" destId="{1AEB2BAE-4091-4370-A0D5-446D422D8712}" srcOrd="0" destOrd="0" parTransId="{598252CB-7F0C-49D8-9520-251D33859124}" sibTransId="{82222C45-B17E-4D32-AE99-FEAEB190A88D}"/>
    <dgm:cxn modelId="{50C07C34-BFA9-41DD-A275-EA7BBB874238}" type="presOf" srcId="{01307154-62A9-4C34-BD3B-34DD7FABB961}" destId="{F79CFCB4-F63D-4A9C-859B-B3A05A982CF8}" srcOrd="0" destOrd="0" presId="urn:microsoft.com/office/officeart/2005/8/layout/vList3"/>
    <dgm:cxn modelId="{9F763CA3-BDE7-4862-97F1-D941042898BE}" type="presParOf" srcId="{F79CFCB4-F63D-4A9C-859B-B3A05A982CF8}" destId="{89155D4D-0943-4036-9F69-D083A02C4BC3}" srcOrd="0" destOrd="0" presId="urn:microsoft.com/office/officeart/2005/8/layout/vList3"/>
    <dgm:cxn modelId="{7AD176CE-7320-48D5-AC9E-A5A7D4F6310A}" type="presParOf" srcId="{89155D4D-0943-4036-9F69-D083A02C4BC3}" destId="{0CE73BA5-A43B-4F91-BCFC-DF6C624AB056}" srcOrd="0" destOrd="0" presId="urn:microsoft.com/office/officeart/2005/8/layout/vList3"/>
    <dgm:cxn modelId="{7DB860A6-AF2E-4D25-A7A3-9ED27FDB1343}" type="presParOf" srcId="{89155D4D-0943-4036-9F69-D083A02C4BC3}" destId="{47134C73-CFAF-47AC-B72C-1E1112BBAE7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0D41-39B7-4AD5-A693-AE3987D409B8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689239"/>
            <a:ext cx="5438464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D193-B661-475B-ADBC-EF7DC63D376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CD193-B661-475B-ADBC-EF7DC63D3763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696-E2A5-4474-BF74-FAA3FFCF4FB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BA64-9C1B-4A49-BD59-D4BF429DB29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244727"/>
            <a:ext cx="8429684" cy="1827215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แผนกิจกรรมการสร้างการรับรู้</a:t>
            </a:r>
            <a:br>
              <a:rPr lang="th-TH" sz="4000" b="1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และส่งเสริมการใช้ประโยชน์จากเน็ตประชารัฐ</a:t>
            </a:r>
            <a:br>
              <a:rPr lang="th-TH" sz="4000" b="1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</a:br>
            <a:endParaRPr lang="th-TH" sz="2800" b="1" dirty="0">
              <a:solidFill>
                <a:srgbClr val="0033CC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74612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รายละเอียดการดำเนินกิจกรรม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Checklist)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(ต่อ)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142876" y="935066"/>
            <a:ext cx="8929718" cy="5208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lnSpc>
                <a:spcPct val="120000"/>
              </a:lnSpc>
              <a:buAutoNum type="arabicPeriod" startAt="9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ทีมงาน บมจ.ทีโอที ดำเนินการ</a:t>
            </a:r>
          </a:p>
          <a:p>
            <a:pPr marL="804863" lvl="1" indent="-347663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จัดเตรียมเอกสารการเบิกจ่ายค่าวิทยากรให้กับวิทยากรแกนนำ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804863" lvl="1" indent="-347663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จัดเตรียมเอกสารใบเซนต์ชื่อและการรับค่าเดินทางให้กับผู้เข้าร่วมกิจกรรม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804863" lvl="1" indent="-347663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จัดเตรียมอาหารว่างและอาหารกลางวันให้กับวิทยากรและผู้เข้าร่วมกิจกรรม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804863" lvl="1" indent="-347663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ตรวจสอบการกรอกข้อมูลในระบบโดยวิทยากรแกนนำและผู้เข้ารับการอบรม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804863" lvl="1" indent="-34766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Upload 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หลักฐานการเบิกจ่าย และรูปถ่ายระหว่างการจัดกิจกรรมขึ้นระบบ</a:t>
            </a:r>
          </a:p>
          <a:p>
            <a:pPr marL="1255713" lvl="2" indent="-341313">
              <a:lnSpc>
                <a:spcPct val="120000"/>
              </a:lnSpc>
              <a:buFont typeface="Wingdings" pitchFamily="2" charset="2"/>
              <a:buChar char="ü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เอกสารการเบิกจ่ายค่าวิทยากร (200 บาท/ชม.)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1255713" lvl="2" indent="-341313">
              <a:lnSpc>
                <a:spcPct val="120000"/>
              </a:lnSpc>
              <a:buFont typeface="Wingdings" pitchFamily="2" charset="2"/>
              <a:buChar char="ü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เอกสารใบเซนต์ชื่อและการรับค่าเดินทางให้กับผู้เข้าร่วมกิจกรรม (</a:t>
            </a:r>
            <a:r>
              <a:rPr lang="th-TH" sz="1800" b="1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ตามจริง แต่ ไม่เกิน 300 บาท/คน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1255713" lvl="2" indent="-341313">
              <a:lnSpc>
                <a:spcPct val="120000"/>
              </a:lnSpc>
              <a:buFont typeface="Wingdings" pitchFamily="2" charset="2"/>
              <a:buChar char="ü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เอกสารการเบิกจ่ายค่าอาหารว่าง และอาหารกลางวัน (ไม่เกิน 25 บาท/มื้อ และ 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บาท/มื้อ)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1255713" lvl="2" indent="-341313">
              <a:lnSpc>
                <a:spcPct val="120000"/>
              </a:lnSpc>
              <a:buFont typeface="Wingdings" pitchFamily="2" charset="2"/>
              <a:buChar char="ü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เอกสารการเบิกจ่ายค่าใช้จ่ายอื่นที่เกี่ยวข้อง (ถ้ามี) 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1255713" lvl="2" indent="-341313">
              <a:lnSpc>
                <a:spcPct val="120000"/>
              </a:lnSpc>
              <a:buFont typeface="Wingdings" pitchFamily="2" charset="2"/>
              <a:buChar char="ü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รูปถ่ายกิจกรรม</a:t>
            </a:r>
          </a:p>
          <a:p>
            <a:pPr marL="342900" indent="-342900">
              <a:lnSpc>
                <a:spcPct val="120000"/>
              </a:lnSpc>
              <a:buFontTx/>
              <a:buAutoNum type="arabicPeriod" startAt="9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ทีมงาน บมจ.ทีโอที ดำเนินการเบิกจ่ายค่าใช้จ่ายตามข้อ 9 โดยใช้รหัสใบสั่งงาน </a:t>
            </a: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400" b="1" u="sng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S.59.G0009.0009</a:t>
            </a:r>
            <a:endParaRPr lang="en-US" sz="1800" b="1" dirty="0" smtClean="0">
              <a:solidFill>
                <a:srgbClr val="0033CC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</a:pP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947" y="-24"/>
            <a:ext cx="529977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71438" y="71414"/>
            <a:ext cx="3929058" cy="9286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แบบฟอร์มการรับค่าวิทยากร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1684" y="71414"/>
            <a:ext cx="5612316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71438" y="71414"/>
            <a:ext cx="3714744" cy="1785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แบบฟอร์มสำหรับการเซนต์ชื่อเข้าร่วมกิจกรมและรับค่าเดินทาง (ผู้เข้าร่วมกิจกรรม)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5786454"/>
            <a:ext cx="64294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solidFill>
                  <a:srgbClr val="FF0000"/>
                </a:solidFill>
              </a:rPr>
              <a:t>หมายเหตุ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- </a:t>
            </a:r>
            <a:r>
              <a:rPr lang="th-TH" sz="1800" b="1" dirty="0" smtClean="0">
                <a:solidFill>
                  <a:srgbClr val="FF0000"/>
                </a:solidFill>
              </a:rPr>
              <a:t>จ่ายค่าเดินทางตามจริง </a:t>
            </a:r>
            <a:r>
              <a:rPr lang="th-TH" sz="1800" b="1" u="sng" dirty="0" smtClean="0">
                <a:solidFill>
                  <a:srgbClr val="FF0000"/>
                </a:solidFill>
              </a:rPr>
              <a:t>แต่</a:t>
            </a:r>
            <a:r>
              <a:rPr lang="th-TH" sz="1800" b="1" dirty="0" smtClean="0">
                <a:solidFill>
                  <a:srgbClr val="FF0000"/>
                </a:solidFill>
              </a:rPr>
              <a:t> ไม่เกิน </a:t>
            </a:r>
            <a:r>
              <a:rPr lang="en-US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300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</a:rPr>
              <a:t>บาท </a:t>
            </a:r>
            <a:r>
              <a:rPr lang="en-US" sz="1800" b="1" dirty="0" smtClean="0">
                <a:solidFill>
                  <a:srgbClr val="FF0000"/>
                </a:solidFill>
              </a:rPr>
              <a:t>/</a:t>
            </a:r>
            <a:r>
              <a:rPr lang="th-TH" sz="1800" b="1" dirty="0" smtClean="0">
                <a:solidFill>
                  <a:srgbClr val="FF0000"/>
                </a:solidFill>
              </a:rPr>
              <a:t> คน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- </a:t>
            </a:r>
            <a:r>
              <a:rPr lang="th-TH" sz="1800" b="1" dirty="0" smtClean="0">
                <a:solidFill>
                  <a:srgbClr val="FF0000"/>
                </a:solidFill>
              </a:rPr>
              <a:t>พร้อมแนบสำเนาบัตรประจำตัวประชาชนของผู้รับเงิน พร้อมเซนต์รับรองสำเนาถูกต้อง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826" y="71415"/>
            <a:ext cx="5462173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06" y="5786454"/>
            <a:ext cx="64294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solidFill>
                  <a:srgbClr val="FF0000"/>
                </a:solidFill>
              </a:rPr>
              <a:t>หมายเหตุ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- </a:t>
            </a:r>
            <a:r>
              <a:rPr lang="th-TH" sz="1800" b="1" dirty="0" smtClean="0">
                <a:solidFill>
                  <a:srgbClr val="FF0000"/>
                </a:solidFill>
              </a:rPr>
              <a:t>จ่ายค่าเดินทางตามจริง </a:t>
            </a:r>
            <a:r>
              <a:rPr lang="th-TH" sz="1800" b="1" u="sng" dirty="0" smtClean="0">
                <a:solidFill>
                  <a:srgbClr val="FF0000"/>
                </a:solidFill>
              </a:rPr>
              <a:t>แต่</a:t>
            </a:r>
            <a:r>
              <a:rPr lang="th-TH" sz="1800" b="1" dirty="0" smtClean="0">
                <a:solidFill>
                  <a:srgbClr val="FF0000"/>
                </a:solidFill>
              </a:rPr>
              <a:t> ไม่เกิน </a:t>
            </a:r>
            <a:r>
              <a:rPr lang="en-US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300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</a:rPr>
              <a:t>บาท </a:t>
            </a:r>
            <a:r>
              <a:rPr lang="en-US" sz="1800" b="1" dirty="0" smtClean="0">
                <a:solidFill>
                  <a:srgbClr val="FF0000"/>
                </a:solidFill>
              </a:rPr>
              <a:t>/</a:t>
            </a:r>
            <a:r>
              <a:rPr lang="th-TH" sz="1800" b="1" dirty="0" smtClean="0">
                <a:solidFill>
                  <a:srgbClr val="FF0000"/>
                </a:solidFill>
              </a:rPr>
              <a:t> คน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- </a:t>
            </a:r>
            <a:r>
              <a:rPr lang="th-TH" sz="1800" b="1" dirty="0" smtClean="0">
                <a:solidFill>
                  <a:srgbClr val="FF0000"/>
                </a:solidFill>
              </a:rPr>
              <a:t>พร้อมแนบสำเนาบัตรประจำตัวประชาชนของผู้รับเงิน พร้อมเซนต์รับรองสำเนาถูกต้อง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8" y="71414"/>
            <a:ext cx="3714744" cy="17859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แบบฟอร์มสำหรับการขอเบิกค่าเดินทาง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(สำหรับผู้เข้าร่วมกิจกรรม)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7480" y="3424256"/>
            <a:ext cx="5166520" cy="34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3" y="285728"/>
            <a:ext cx="91409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715140" y="642918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 rot="5400000">
            <a:off x="6107917" y="2250273"/>
            <a:ext cx="2071702" cy="15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5070" y="428604"/>
            <a:ext cx="9149071" cy="5929300"/>
            <a:chOff x="-5070" y="428604"/>
            <a:chExt cx="9149071" cy="5929300"/>
          </a:xfrm>
        </p:grpSpPr>
        <p:pic>
          <p:nvPicPr>
            <p:cNvPr id="2050" name="Picture 2" descr="Image result for เน็ตประชารัฐ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8604"/>
              <a:ext cx="9144000" cy="4572001"/>
            </a:xfrm>
            <a:prstGeom prst="rect">
              <a:avLst/>
            </a:prstGeom>
            <a:noFill/>
          </p:spPr>
        </p:pic>
        <p:pic>
          <p:nvPicPr>
            <p:cNvPr id="2054" name="Picture 6" descr="Image result for เน็ตประชารัฐ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4546" y="4803411"/>
              <a:ext cx="2428892" cy="1554492"/>
            </a:xfrm>
            <a:prstGeom prst="rect">
              <a:avLst/>
            </a:prstGeom>
            <a:noFill/>
          </p:spPr>
        </p:pic>
        <p:pic>
          <p:nvPicPr>
            <p:cNvPr id="2056" name="Picture 8" descr="Image result for เน็ตประชารัฐ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4803411"/>
              <a:ext cx="2428892" cy="1554492"/>
            </a:xfrm>
            <a:prstGeom prst="rect">
              <a:avLst/>
            </a:prstGeom>
            <a:noFill/>
          </p:spPr>
        </p:pic>
        <p:pic>
          <p:nvPicPr>
            <p:cNvPr id="2052" name="Picture 4" descr="Image result for เน็ตประชารัฐ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070" y="4813588"/>
              <a:ext cx="2314819" cy="1544315"/>
            </a:xfrm>
            <a:prstGeom prst="rect">
              <a:avLst/>
            </a:prstGeom>
            <a:noFill/>
          </p:spPr>
        </p:pic>
        <p:pic>
          <p:nvPicPr>
            <p:cNvPr id="2058" name="Picture 10" descr="Related ima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91365" y="4808174"/>
              <a:ext cx="2452636" cy="15497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หลักการและเหตุผล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85720" y="1500174"/>
            <a:ext cx="8572560" cy="314327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>
              <a:lnSpc>
                <a:spcPct val="114000"/>
              </a:lnSpc>
            </a:pPr>
            <a:r>
              <a:rPr lang="th-TH" sz="24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กระทรวงดิจิทัลเพื่อเศรษฐกิจและสังคม ได้เสนอให้มีกิจกรรมการสร้างการรับรู้ในการใช้ประโยชน์จากโครงข่ายเน็ตประชารัฐและส่งเสริมการใช้งานแก่ประชาชนในชุมชน </a:t>
            </a:r>
            <a:r>
              <a:rPr lang="en-US" sz="24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24,700</a:t>
            </a:r>
            <a:r>
              <a:rPr lang="th-TH" sz="24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หมู่บ้าน ซึ่งเป็นหมู่บ้านภายใต้</a:t>
            </a:r>
            <a:r>
              <a:rPr lang="th-TH" sz="2400" dirty="0" smtClean="0">
                <a:solidFill>
                  <a:schemeClr val="tx1"/>
                </a:solidFill>
              </a:rPr>
              <a:t>ภายใต้โครงการยกระดับโครงสร้างพื้นฐานโทรคมนาคมเพื่อขับเคลื่อนเศรษฐกิจของประเทศ (เน็ตประรัฐ) </a:t>
            </a:r>
            <a:r>
              <a:rPr lang="th-TH" sz="24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ซึ่งจะเน้นการประสานความร่วมมือกับภาคส่วนต่างๆ ซึ่ง รมว.ดศ. ได้เห็นชอบแผนการจัดกิจกรรมดังกล่าวเมื่อวันที่ 11 ตุลาคม 2560 และกระทรวงดิจิทัลเพื่อเศรษฐกิจและสังคมได้มอบหมายให้ บริษัท ทีโอที จำกัด (มหาชน) เป็นผู้ดำเนินกิจกรรม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กิจกรรมสำคัญ ประกอบด้วย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กิจกรรม ได้แก่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2071678"/>
          <a:ext cx="821537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1772270" y="2343782"/>
            <a:ext cx="928694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1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61820" y="4258960"/>
            <a:ext cx="928694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2</a:t>
            </a:r>
            <a:endParaRPr lang="th-TH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6" name="Diagram 5"/>
          <p:cNvGraphicFramePr/>
          <p:nvPr/>
        </p:nvGraphicFramePr>
        <p:xfrm>
          <a:off x="500034" y="2357430"/>
          <a:ext cx="821537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1785918" y="2643182"/>
            <a:ext cx="928694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1</a:t>
            </a:r>
            <a:endParaRPr lang="th-TH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กลุ่มเป้าหมาย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-905706" y="1857364"/>
            <a:ext cx="9692548" cy="3714776"/>
            <a:chOff x="-731912" y="1453232"/>
            <a:chExt cx="9710048" cy="4064000"/>
          </a:xfrm>
        </p:grpSpPr>
        <p:graphicFrame>
          <p:nvGraphicFramePr>
            <p:cNvPr id="9" name="Diagram 8"/>
            <p:cNvGraphicFramePr/>
            <p:nvPr/>
          </p:nvGraphicFramePr>
          <p:xfrm>
            <a:off x="-731912" y="145323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4441632" y="1687694"/>
              <a:ext cx="4536504" cy="101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7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ดศ. ประสานงานกับกระทรวงศึกษาธิการ ในการคัดเลือกผู้เข้าอบรม</a:t>
              </a:r>
              <a:endParaRPr lang="th-TH" sz="1700" b="1" u="sng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27984" y="2826641"/>
              <a:ext cx="4536504" cy="101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7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ทีมงานของ บมจ.ทีโอที จ.ภูเก็ต 1 คน / จ.สมุทรสงคราม 1 คน / จ.สมุทรสาคร 1 คน / จังหวัดทางภาคอีกสานและเหนือ 9 คน</a:t>
              </a:r>
              <a:endParaRPr lang="th-TH" sz="1700" b="1" u="sng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7984" y="4110463"/>
              <a:ext cx="4536504" cy="8596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7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ทีมงานพี่เลี้ยงเพื่อช่วยในกิจกรรมการขยายผลใน </a:t>
              </a:r>
              <a:r>
                <a:rPr lang="en-US" sz="17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24,700</a:t>
              </a:r>
              <a:r>
                <a:rPr lang="th-TH" sz="17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 หมู่บ้าน</a:t>
              </a:r>
              <a:endParaRPr lang="th-TH" sz="1700" b="1" u="sng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กำหนดการจัดอบรม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0034" y="1357298"/>
          <a:ext cx="8143932" cy="4191000"/>
        </p:xfrm>
        <a:graphic>
          <a:graphicData uri="http://schemas.openxmlformats.org/drawingml/2006/table">
            <a:tbl>
              <a:tblPr/>
              <a:tblGrid>
                <a:gridCol w="770524"/>
                <a:gridCol w="1252603"/>
                <a:gridCol w="2862750"/>
                <a:gridCol w="1123246"/>
                <a:gridCol w="2134809"/>
              </a:tblGrid>
              <a:tr h="13467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รุ่นที่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กำหนดการ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(2560)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พื้นที่เป้าหมาย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จำนวน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ผู้เข้าอบรม (คน</a:t>
                      </a:r>
                      <a:r>
                        <a:rPr lang="th-TH" sz="2000" dirty="0" smtClean="0">
                          <a:latin typeface="Calibri"/>
                          <a:ea typeface="Calibri"/>
                          <a:cs typeface="+mn-cs"/>
                        </a:rPr>
                        <a:t>) </a:t>
                      </a:r>
                      <a:r>
                        <a:rPr lang="th-TH" sz="2000" baseline="30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+mn-cs"/>
                        </a:rPr>
                        <a:t>(1)</a:t>
                      </a:r>
                      <a:endParaRPr lang="en-US" sz="2000" baseline="30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สถานที่จัดอบรม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รุ่นที่ 1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20 – 21 พ.ย.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ภาคกลาง และภาคตะวันออก </a:t>
                      </a:r>
                      <a:r>
                        <a:rPr lang="th-TH" sz="2000" dirty="0" smtClean="0">
                          <a:latin typeface="Calibri"/>
                          <a:ea typeface="Calibri"/>
                          <a:cs typeface="+mn-cs"/>
                        </a:rPr>
                        <a:t>             รวม จ.</a:t>
                      </a: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นครราชสีมา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en-US" sz="2000" baseline="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224</a:t>
                      </a:r>
                      <a:endParaRPr lang="en-US" sz="2000" baseline="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สถาบันวิชาการ ทีโอที / กรุงเทพฯ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รุ่นที่ 2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23 – 24 พ.ย.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 smtClean="0">
                          <a:latin typeface="Calibri"/>
                          <a:ea typeface="Calibri"/>
                          <a:cs typeface="+mn-cs"/>
                        </a:rPr>
                        <a:t>ภาคใต้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en-US" sz="2000" baseline="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124</a:t>
                      </a:r>
                      <a:endParaRPr lang="en-US" sz="2000" baseline="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 smtClean="0">
                          <a:latin typeface="Calibri"/>
                          <a:ea typeface="Calibri"/>
                          <a:cs typeface="+mn-cs"/>
                        </a:rPr>
                        <a:t>จ.สงขลา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รุ่นที่ 3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27 – 28 พ.ย.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ภาคตะวันออกเฉียงเหนือตอนล่าง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en-US" sz="2000" baseline="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241</a:t>
                      </a:r>
                      <a:endParaRPr lang="en-US" sz="2000" baseline="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จ.อุบลราชธานี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รุ่นที่ 4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18 – 19 ธ.ค.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 smtClean="0">
                          <a:latin typeface="+mn-lt"/>
                          <a:ea typeface="Calibri"/>
                          <a:cs typeface="+mn-cs"/>
                        </a:rPr>
                        <a:t>ภาคตะวันออกเฉียงเหนือตอนบน </a:t>
                      </a:r>
                      <a:endParaRPr lang="en-US" sz="2000" dirty="0"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en-US" sz="2000" baseline="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235</a:t>
                      </a:r>
                      <a:endParaRPr lang="en-US" sz="2000" baseline="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 smtClean="0">
                          <a:latin typeface="Calibri"/>
                          <a:ea typeface="Calibri"/>
                          <a:cs typeface="+mn-cs"/>
                        </a:rPr>
                        <a:t>จ.ขอนแก่น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รุ่นที่ 5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21 – 22 ธ.ค.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>
                          <a:latin typeface="Calibri"/>
                          <a:ea typeface="Calibri"/>
                          <a:cs typeface="+mn-cs"/>
                        </a:rPr>
                        <a:t>ภาคเหนือ</a:t>
                      </a:r>
                      <a:endParaRPr lang="en-US" sz="200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en-US" sz="2000" baseline="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165</a:t>
                      </a:r>
                      <a:endParaRPr lang="en-US" sz="2000" baseline="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890395" algn="l"/>
                        </a:tabLst>
                      </a:pPr>
                      <a:r>
                        <a:rPr lang="th-TH" sz="2000" dirty="0">
                          <a:latin typeface="Calibri"/>
                          <a:ea typeface="Calibri"/>
                          <a:cs typeface="+mn-cs"/>
                        </a:rPr>
                        <a:t>จ.เชียงใหม่</a:t>
                      </a:r>
                      <a:endParaRPr lang="en-US" sz="20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4953" marR="64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628" y="567209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Cordia New" pitchFamily="34" charset="-34"/>
                <a:cs typeface="Cordia New" pitchFamily="34" charset="-34"/>
              </a:rPr>
              <a:t>หมายเหตุ</a:t>
            </a:r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baseline="30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800" b="1" baseline="30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1)</a:t>
            </a:r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ยังไม่รวมจำนวนของทีมพี่เลี้ยง (บมจ.ทีโอที)</a:t>
            </a:r>
          </a:p>
          <a:p>
            <a:pPr marL="763588"/>
            <a:endParaRPr lang="th-TH" sz="1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2428868"/>
          <a:ext cx="821537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1830060" y="2782860"/>
            <a:ext cx="928694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2</a:t>
            </a:r>
            <a:endParaRPr lang="th-TH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แนวทางการดำเนินกิจกรรม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8" name="Group 17"/>
          <p:cNvGrpSpPr/>
          <p:nvPr/>
        </p:nvGrpSpPr>
        <p:grpSpPr>
          <a:xfrm>
            <a:off x="285720" y="1785926"/>
            <a:ext cx="4143404" cy="4000528"/>
            <a:chOff x="285720" y="1500174"/>
            <a:chExt cx="4143404" cy="4000528"/>
          </a:xfrm>
        </p:grpSpPr>
        <p:grpSp>
          <p:nvGrpSpPr>
            <p:cNvPr id="15" name="Group 14"/>
            <p:cNvGrpSpPr/>
            <p:nvPr/>
          </p:nvGrpSpPr>
          <p:grpSpPr>
            <a:xfrm>
              <a:off x="1214414" y="1714488"/>
              <a:ext cx="3214710" cy="3786214"/>
              <a:chOff x="428596" y="1214422"/>
              <a:chExt cx="3214710" cy="3786214"/>
            </a:xfrm>
          </p:grpSpPr>
          <p:pic>
            <p:nvPicPr>
              <p:cNvPr id="6148" name="Picture 4" descr="Related ima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28678" y="1214422"/>
                <a:ext cx="2286000" cy="2286001"/>
              </a:xfrm>
              <a:prstGeom prst="rect">
                <a:avLst/>
              </a:prstGeom>
              <a:noFill/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428596" y="4214818"/>
                <a:ext cx="3214710" cy="78581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rdia New" pitchFamily="34" charset="-34"/>
                    <a:cs typeface="Cordia New" pitchFamily="34" charset="-34"/>
                  </a:rPr>
                  <a:t>25 </a:t>
                </a:r>
                <a:r>
                  <a:rPr lang="th-TH" b="1" dirty="0" smtClean="0">
                    <a:latin typeface="Cordia New" pitchFamily="34" charset="-34"/>
                    <a:cs typeface="Cordia New" pitchFamily="34" charset="-34"/>
                  </a:rPr>
                  <a:t>หมู่บ้าน </a:t>
                </a:r>
                <a:r>
                  <a:rPr lang="en-US" b="1" dirty="0" smtClean="0">
                    <a:latin typeface="Cordia New" pitchFamily="34" charset="-34"/>
                    <a:cs typeface="Cordia New" pitchFamily="34" charset="-34"/>
                  </a:rPr>
                  <a:t>* 4</a:t>
                </a:r>
                <a:r>
                  <a:rPr lang="th-TH" b="1" dirty="0" smtClean="0">
                    <a:latin typeface="Cordia New" pitchFamily="34" charset="-34"/>
                    <a:cs typeface="Cordia New" pitchFamily="34" charset="-34"/>
                  </a:rPr>
                  <a:t> คน</a:t>
                </a:r>
                <a:endParaRPr lang="th-TH" b="1" dirty="0"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1643042" y="3643314"/>
                <a:ext cx="785818" cy="428628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0" y="1500174"/>
              <a:ext cx="2003865" cy="112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2714620"/>
              <a:ext cx="1428760" cy="100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ounded Rectangle 16"/>
          <p:cNvSpPr/>
          <p:nvPr/>
        </p:nvSpPr>
        <p:spPr>
          <a:xfrm>
            <a:off x="4429124" y="1071546"/>
            <a:ext cx="4429156" cy="4929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วิทยากรแกนนำที่ผ่านการอบรมรอบทั้ง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รุ่น จะทำกิจกรรมขยายผลโดยจัดการอบรมเพื่อสร้างการรับรู้และการใช้งานในหมู่บ้านภายใต้โครงการเน็ตประชารัฐ</a:t>
            </a:r>
          </a:p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วิทยากรแกนนำ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คน ทำกิจกรรมขยายผล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25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หมู่บ้าน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* 4 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คน (เฉลี่ย) </a:t>
            </a:r>
          </a:p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ทีมงาน บมจ.ทีโอที ทำหน้าที่เป็นพี่เลี้ยง อำนวยความสะดวก ร่วมเป็นวิทยากร และ ดำเนินการเบิกจ่ายค่าใช้จ่ายในการทำกิจกรรมโดยใช้งบประมาณจากโครงการเน็ตประชารัฐ</a:t>
            </a:r>
          </a:p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ทีมงานจากศูนย์ดิจิทัลชุมชนร่วมเป็นพี่เลี้ยงในบางพื้นที่</a:t>
            </a:r>
          </a:p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เป้าหมายกิจกรรม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100,000 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คน และครบทั้ง 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24,700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หมู่บ้าน</a:t>
            </a:r>
          </a:p>
          <a:p>
            <a:pPr marL="177800" indent="-177800" algn="thaiDist">
              <a:spcBef>
                <a:spcPts val="6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ระยะเวลาดำเนินกิจกรรม สิ้นสุดเดือน มี.ค.</a:t>
            </a:r>
            <a:r>
              <a:rPr lang="en-US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2561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08590"/>
            <a:ext cx="8640960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รายละเอียดการดำเนินกิจกรรม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Checklist)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8" name="AutoShape 2" descr="Image result for ทีโอท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109184" y="857232"/>
            <a:ext cx="8929718" cy="557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วิทยากรแกนนำประสานงานกับทีมงานของ บมจ.ทีโอที ในพื้นที่ เพื่อร่วมกันกำหนดหมู่บ้านที่จะจัดกิจกรรม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ประสานงานกับผู้นำชุมชนและคัดเลือกตัวแทนชุมชนที่จะเข้าร่วมกิจกรรม (ที่จะสามารถนำไปถ่ายทอดต่อได้)               (รวมหมู่บ้านละ 4 คน)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จัดกิจกรรมครั้งละไม่ต่ำกว่า 5 หมู่บ้าน (หมู่บ้านละประมาณ </a:t>
            </a: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คน โดยประกอบด้วย ผู้นำชุมชน ตัวแทนหมู่บ้านที่ คาดว่าจะสามารถนำข้อมูลและความรู้ไปถ่ายทอดต่อได้ (รวมแล้วครั้งละไม่ต่ำกว่า 20 คน))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คัดเลือกสถานที่จัดกิจกรรมที่สามารถเข้าถึงเน็ตประชารัฐ เนื่องจากผู้เข้าร่วมกิจกรรมจะต้องสมัครเข้าใช้บริการและใช้ประโยชน์ได้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วิทยากรแกนนำนำข้อมูลเข้าในระบบลงทะเบียนเพื่อสร้างกิจกรรมในระบบ 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u="sng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ก่อน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เริ่มกิจกรรม วิทยากรแกนนำจัดให้ผู้เข้าร่วมกิจกรรม ดำเนินการ ดังนี้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แนะนำการสมัครและการเข้าใช้งานในโครงข่ายเน็ตประชารัฐ (6 ขั้นตอน) พร้อมแนะนำการแก้ไขปัญหาเบื้องต้นในการใช้งาน 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กรอกข้อมูลส่วนตัวเข้าระบบในกิจกรรมที่ได้สร้างไว้ในระบบ (ตามข้อ 5)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วิทยากรแกนนำแนะนำการใช้งานอินเทอร์เน็ตและ </a:t>
            </a: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Application 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ที่คิดว่าเป็นประโยชน์แก่ชุมชนนั้นๆ 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th-TH" sz="1800" b="1" u="sng" dirty="0" smtClean="0">
                <a:solidFill>
                  <a:srgbClr val="0033CC"/>
                </a:solidFill>
                <a:latin typeface="Cordia New" pitchFamily="34" charset="-34"/>
                <a:cs typeface="Cordia New" pitchFamily="34" charset="-34"/>
              </a:rPr>
              <a:t>เมื่อเสร็จสิ้น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การจัดกิจกรรม วิทยากรแกนนำจัดให้ผู้เข้าร่วมกิจกรรมทำแบบประเมินผลการจัดกิจกรรม </a:t>
            </a:r>
            <a:r>
              <a:rPr lang="en-US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(online) </a:t>
            </a:r>
            <a:r>
              <a:rPr lang="th-TH" sz="1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ผ่านระบบที่จัดเตรียมไว้ให้</a:t>
            </a:r>
            <a:endParaRPr lang="en-US" sz="1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1009</Words>
  <Application>Microsoft Office PowerPoint</Application>
  <PresentationFormat>On-screen Show (4:3)</PresentationFormat>
  <Paragraphs>110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แผนกิจกรรมการสร้างการรับรู้ และส่งเสริมการใช้ประโยชน์จากเน็ตประชารัฐ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การให้ความรู้แก่ชุมชนเพื่อส่งเสริมการเรียนรู้ และเห็นคุณค่าการใช้งานอินเทอร์เน็ตออนไลน์  กิจกรรมของกลุ่มงานประชาสัมพันธ์ สำนักงานบริหารโครงการยกระดับโครงสร้างพื้นฐานโทรคมนาคม เพื่อขับเคลื่อนเศรษฐกิจและสังคมดิจิทัล</dc:title>
  <dc:creator>MsTOT</dc:creator>
  <cp:lastModifiedBy>Tharnee</cp:lastModifiedBy>
  <cp:revision>174</cp:revision>
  <dcterms:created xsi:type="dcterms:W3CDTF">2016-04-26T04:27:43Z</dcterms:created>
  <dcterms:modified xsi:type="dcterms:W3CDTF">2017-11-22T14:54:11Z</dcterms:modified>
</cp:coreProperties>
</file>