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1" r:id="rId3"/>
    <p:sldId id="313" r:id="rId4"/>
    <p:sldId id="318" r:id="rId5"/>
    <p:sldId id="316" r:id="rId6"/>
    <p:sldId id="317" r:id="rId7"/>
    <p:sldId id="293" r:id="rId8"/>
    <p:sldId id="263" r:id="rId9"/>
    <p:sldId id="264" r:id="rId10"/>
    <p:sldId id="294" r:id="rId11"/>
    <p:sldId id="312" r:id="rId12"/>
    <p:sldId id="314" r:id="rId13"/>
    <p:sldId id="309" r:id="rId14"/>
    <p:sldId id="308" r:id="rId15"/>
    <p:sldId id="307" r:id="rId16"/>
    <p:sldId id="323" r:id="rId17"/>
    <p:sldId id="319" r:id="rId18"/>
    <p:sldId id="322" r:id="rId19"/>
    <p:sldId id="321" r:id="rId20"/>
    <p:sldId id="320" r:id="rId21"/>
    <p:sldId id="310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F9A9F9"/>
    <a:srgbClr val="D6FEBA"/>
    <a:srgbClr val="D6AD46"/>
    <a:srgbClr val="323576"/>
    <a:srgbClr val="337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454" autoAdjust="0"/>
  </p:normalViewPr>
  <p:slideViewPr>
    <p:cSldViewPr snapToGrid="0">
      <p:cViewPr varScale="1">
        <p:scale>
          <a:sx n="59" d="100"/>
          <a:sy n="59" d="100"/>
        </p:scale>
        <p:origin x="10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7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85D3A7-69D2-4487-9D83-9993EAC7EF82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DB95B6-96FD-4EEF-A447-4335E2562D9A}">
      <dgm:prSet phldrT="[Text]" custT="1"/>
      <dgm:spPr/>
      <dgm:t>
        <a:bodyPr/>
        <a:lstStyle/>
        <a:p>
          <a:r>
            <a:rPr lang="th-TH" sz="2800" dirty="0">
              <a:latin typeface="TH Sarabun New" panose="020B0500040200020003" pitchFamily="34" charset="-34"/>
              <a:cs typeface="TH Sarabun New" panose="020B0500040200020003" pitchFamily="34" charset="-34"/>
            </a:rPr>
            <a:t>พัฒนาวิทยากรแกนนำ</a:t>
          </a:r>
          <a:endParaRPr lang="en-US" sz="2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AB554F6-9B1D-4277-A069-2805BC021BBC}" type="parTrans" cxnId="{3CF6429B-2763-4DAB-90CE-24AD743AB7C9}">
      <dgm:prSet/>
      <dgm:spPr/>
      <dgm:t>
        <a:bodyPr/>
        <a:lstStyle/>
        <a:p>
          <a:endParaRPr lang="en-US"/>
        </a:p>
      </dgm:t>
    </dgm:pt>
    <dgm:pt modelId="{B7DE273E-3108-4E3D-94D5-49C5EEC22B64}" type="sibTrans" cxnId="{3CF6429B-2763-4DAB-90CE-24AD743AB7C9}">
      <dgm:prSet/>
      <dgm:spPr/>
      <dgm:t>
        <a:bodyPr/>
        <a:lstStyle/>
        <a:p>
          <a:endParaRPr lang="en-US"/>
        </a:p>
      </dgm:t>
    </dgm:pt>
    <dgm:pt modelId="{17EF3855-43B4-4664-B59C-CB712BD50A94}">
      <dgm:prSet phldrT="[Text]" custT="1"/>
      <dgm:spPr/>
      <dgm:t>
        <a:bodyPr/>
        <a:lstStyle/>
        <a:p>
          <a:r>
            <a:rPr lang="th-TH" sz="2800" dirty="0">
              <a:latin typeface="TH Sarabun New" panose="020B0500040200020003" pitchFamily="34" charset="-34"/>
              <a:cs typeface="TH Sarabun New" panose="020B0500040200020003" pitchFamily="34" charset="-34"/>
            </a:rPr>
            <a:t>สร้างการรับรู้ผู้นำชุมชน</a:t>
          </a:r>
          <a:endParaRPr lang="en-US" sz="2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CDDD54B-90CB-4610-B5B8-665759E2144F}" type="parTrans" cxnId="{EB087207-1EEF-4320-9010-28E5821FDEE5}">
      <dgm:prSet/>
      <dgm:spPr/>
      <dgm:t>
        <a:bodyPr/>
        <a:lstStyle/>
        <a:p>
          <a:endParaRPr lang="en-US"/>
        </a:p>
      </dgm:t>
    </dgm:pt>
    <dgm:pt modelId="{A9A61D20-407A-4AA8-84BC-3CE35C8E12AB}" type="sibTrans" cxnId="{EB087207-1EEF-4320-9010-28E5821FDEE5}">
      <dgm:prSet/>
      <dgm:spPr/>
      <dgm:t>
        <a:bodyPr/>
        <a:lstStyle/>
        <a:p>
          <a:endParaRPr lang="en-US"/>
        </a:p>
      </dgm:t>
    </dgm:pt>
    <dgm:pt modelId="{7A23F021-9874-4AA9-952B-E34BA36613DE}">
      <dgm:prSet phldrT="[Text]" custT="1"/>
      <dgm:spPr/>
      <dgm:t>
        <a:bodyPr/>
        <a:lstStyle/>
        <a:p>
          <a:r>
            <a:rPr lang="th-TH" sz="2800" dirty="0">
              <a:latin typeface="TH Sarabun New" panose="020B0500040200020003" pitchFamily="34" charset="-34"/>
              <a:cs typeface="TH Sarabun New" panose="020B0500040200020003" pitchFamily="34" charset="-34"/>
            </a:rPr>
            <a:t>สร้างการรับรู้ประชาชน</a:t>
          </a:r>
          <a:endParaRPr lang="en-US" sz="2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A01ED66-3CE0-4A1E-A64E-8CF18D7BD286}" type="parTrans" cxnId="{8FF43F30-B346-45AC-A9A5-FB18742CBFAE}">
      <dgm:prSet/>
      <dgm:spPr/>
      <dgm:t>
        <a:bodyPr/>
        <a:lstStyle/>
        <a:p>
          <a:endParaRPr lang="en-US"/>
        </a:p>
      </dgm:t>
    </dgm:pt>
    <dgm:pt modelId="{C66BFE67-4AAE-4AC7-B408-061BC826C848}" type="sibTrans" cxnId="{8FF43F30-B346-45AC-A9A5-FB18742CBFAE}">
      <dgm:prSet/>
      <dgm:spPr/>
      <dgm:t>
        <a:bodyPr/>
        <a:lstStyle/>
        <a:p>
          <a:endParaRPr lang="en-US"/>
        </a:p>
      </dgm:t>
    </dgm:pt>
    <dgm:pt modelId="{8CB964B2-8E4A-468D-AECF-457C81DEC862}" type="pres">
      <dgm:prSet presAssocID="{BA85D3A7-69D2-4487-9D83-9993EAC7EF8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C42081D0-C11F-41A5-A7E5-6E86B8CD37E2}" type="pres">
      <dgm:prSet presAssocID="{45DB95B6-96FD-4EEF-A447-4335E2562D9A}" presName="Accent1" presStyleCnt="0"/>
      <dgm:spPr/>
    </dgm:pt>
    <dgm:pt modelId="{DD46656B-623B-4DEC-BC2F-A26BB9B46615}" type="pres">
      <dgm:prSet presAssocID="{45DB95B6-96FD-4EEF-A447-4335E2562D9A}" presName="Accent" presStyleLbl="node1" presStyleIdx="0" presStyleCnt="3"/>
      <dgm:spPr>
        <a:solidFill>
          <a:schemeClr val="accent1"/>
        </a:solidFill>
      </dgm:spPr>
    </dgm:pt>
    <dgm:pt modelId="{01E863A9-485E-4620-9A7D-6DB6884621BC}" type="pres">
      <dgm:prSet presAssocID="{45DB95B6-96FD-4EEF-A447-4335E2562D9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8EFE18D6-FAFF-4071-9F6A-597BD07272E4}" type="pres">
      <dgm:prSet presAssocID="{17EF3855-43B4-4664-B59C-CB712BD50A94}" presName="Accent2" presStyleCnt="0"/>
      <dgm:spPr/>
    </dgm:pt>
    <dgm:pt modelId="{7A4D63EB-4655-4A12-A2DF-A1F8DA6FE7E0}" type="pres">
      <dgm:prSet presAssocID="{17EF3855-43B4-4664-B59C-CB712BD50A94}" presName="Accent" presStyleLbl="node1" presStyleIdx="1" presStyleCnt="3"/>
      <dgm:spPr>
        <a:solidFill>
          <a:srgbClr val="7030A0"/>
        </a:solidFill>
      </dgm:spPr>
    </dgm:pt>
    <dgm:pt modelId="{578D83EF-5222-48A3-9B0C-20FEBE184A3E}" type="pres">
      <dgm:prSet presAssocID="{17EF3855-43B4-4664-B59C-CB712BD50A9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08AAB80B-8E9E-47FB-81F0-3DD7296B3A66}" type="pres">
      <dgm:prSet presAssocID="{7A23F021-9874-4AA9-952B-E34BA36613DE}" presName="Accent3" presStyleCnt="0"/>
      <dgm:spPr/>
    </dgm:pt>
    <dgm:pt modelId="{6FFA0702-C4E8-4865-902C-86B2DFFF8CE4}" type="pres">
      <dgm:prSet presAssocID="{7A23F021-9874-4AA9-952B-E34BA36613DE}" presName="Accent" presStyleLbl="node1" presStyleIdx="2" presStyleCnt="3"/>
      <dgm:spPr>
        <a:solidFill>
          <a:srgbClr val="FFFF00"/>
        </a:solidFill>
      </dgm:spPr>
    </dgm:pt>
    <dgm:pt modelId="{C819F813-2325-4A39-BB4D-CF88212B457B}" type="pres">
      <dgm:prSet presAssocID="{7A23F021-9874-4AA9-952B-E34BA36613D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3F018701-5995-4CDB-B467-1848EB039680}" type="presOf" srcId="{45DB95B6-96FD-4EEF-A447-4335E2562D9A}" destId="{01E863A9-485E-4620-9A7D-6DB6884621BC}" srcOrd="0" destOrd="0" presId="urn:microsoft.com/office/officeart/2009/layout/CircleArrowProcess"/>
    <dgm:cxn modelId="{EB087207-1EEF-4320-9010-28E5821FDEE5}" srcId="{BA85D3A7-69D2-4487-9D83-9993EAC7EF82}" destId="{17EF3855-43B4-4664-B59C-CB712BD50A94}" srcOrd="1" destOrd="0" parTransId="{1CDDD54B-90CB-4610-B5B8-665759E2144F}" sibTransId="{A9A61D20-407A-4AA8-84BC-3CE35C8E12AB}"/>
    <dgm:cxn modelId="{8FF43F30-B346-45AC-A9A5-FB18742CBFAE}" srcId="{BA85D3A7-69D2-4487-9D83-9993EAC7EF82}" destId="{7A23F021-9874-4AA9-952B-E34BA36613DE}" srcOrd="2" destOrd="0" parTransId="{EA01ED66-3CE0-4A1E-A64E-8CF18D7BD286}" sibTransId="{C66BFE67-4AAE-4AC7-B408-061BC826C848}"/>
    <dgm:cxn modelId="{03C65F64-E570-4373-A684-F7D371A65F0F}" type="presOf" srcId="{7A23F021-9874-4AA9-952B-E34BA36613DE}" destId="{C819F813-2325-4A39-BB4D-CF88212B457B}" srcOrd="0" destOrd="0" presId="urn:microsoft.com/office/officeart/2009/layout/CircleArrowProcess"/>
    <dgm:cxn modelId="{2B7DE547-9016-40EE-BCAE-556F1D4FF5FC}" type="presOf" srcId="{17EF3855-43B4-4664-B59C-CB712BD50A94}" destId="{578D83EF-5222-48A3-9B0C-20FEBE184A3E}" srcOrd="0" destOrd="0" presId="urn:microsoft.com/office/officeart/2009/layout/CircleArrowProcess"/>
    <dgm:cxn modelId="{2B4C2E78-F143-454C-9013-4B53B16C262F}" type="presOf" srcId="{BA85D3A7-69D2-4487-9D83-9993EAC7EF82}" destId="{8CB964B2-8E4A-468D-AECF-457C81DEC862}" srcOrd="0" destOrd="0" presId="urn:microsoft.com/office/officeart/2009/layout/CircleArrowProcess"/>
    <dgm:cxn modelId="{3CF6429B-2763-4DAB-90CE-24AD743AB7C9}" srcId="{BA85D3A7-69D2-4487-9D83-9993EAC7EF82}" destId="{45DB95B6-96FD-4EEF-A447-4335E2562D9A}" srcOrd="0" destOrd="0" parTransId="{5AB554F6-9B1D-4277-A069-2805BC021BBC}" sibTransId="{B7DE273E-3108-4E3D-94D5-49C5EEC22B64}"/>
    <dgm:cxn modelId="{8B2B9C98-E06C-48DB-927E-0BB8266BF082}" type="presParOf" srcId="{8CB964B2-8E4A-468D-AECF-457C81DEC862}" destId="{C42081D0-C11F-41A5-A7E5-6E86B8CD37E2}" srcOrd="0" destOrd="0" presId="urn:microsoft.com/office/officeart/2009/layout/CircleArrowProcess"/>
    <dgm:cxn modelId="{1E509A71-18E7-47E4-AA9C-94FB05EE2737}" type="presParOf" srcId="{C42081D0-C11F-41A5-A7E5-6E86B8CD37E2}" destId="{DD46656B-623B-4DEC-BC2F-A26BB9B46615}" srcOrd="0" destOrd="0" presId="urn:microsoft.com/office/officeart/2009/layout/CircleArrowProcess"/>
    <dgm:cxn modelId="{15BF1873-8B26-4DC4-BDAC-2CFF3DABBC37}" type="presParOf" srcId="{8CB964B2-8E4A-468D-AECF-457C81DEC862}" destId="{01E863A9-485E-4620-9A7D-6DB6884621BC}" srcOrd="1" destOrd="0" presId="urn:microsoft.com/office/officeart/2009/layout/CircleArrowProcess"/>
    <dgm:cxn modelId="{616AD0F4-41D8-4E30-97B8-036344D0DD5E}" type="presParOf" srcId="{8CB964B2-8E4A-468D-AECF-457C81DEC862}" destId="{8EFE18D6-FAFF-4071-9F6A-597BD07272E4}" srcOrd="2" destOrd="0" presId="urn:microsoft.com/office/officeart/2009/layout/CircleArrowProcess"/>
    <dgm:cxn modelId="{DE1C8C86-1787-4B78-BB3F-ACC2A9EFB4A6}" type="presParOf" srcId="{8EFE18D6-FAFF-4071-9F6A-597BD07272E4}" destId="{7A4D63EB-4655-4A12-A2DF-A1F8DA6FE7E0}" srcOrd="0" destOrd="0" presId="urn:microsoft.com/office/officeart/2009/layout/CircleArrowProcess"/>
    <dgm:cxn modelId="{5C2F02B2-5BA5-44D6-A7AA-384CA9AAC0C8}" type="presParOf" srcId="{8CB964B2-8E4A-468D-AECF-457C81DEC862}" destId="{578D83EF-5222-48A3-9B0C-20FEBE184A3E}" srcOrd="3" destOrd="0" presId="urn:microsoft.com/office/officeart/2009/layout/CircleArrowProcess"/>
    <dgm:cxn modelId="{955FE043-7C55-42B5-AC99-AC4D6275B1D8}" type="presParOf" srcId="{8CB964B2-8E4A-468D-AECF-457C81DEC862}" destId="{08AAB80B-8E9E-47FB-81F0-3DD7296B3A66}" srcOrd="4" destOrd="0" presId="urn:microsoft.com/office/officeart/2009/layout/CircleArrowProcess"/>
    <dgm:cxn modelId="{A45C63BF-A5B4-4819-9CF7-FAAE3EB0C17E}" type="presParOf" srcId="{08AAB80B-8E9E-47FB-81F0-3DD7296B3A66}" destId="{6FFA0702-C4E8-4865-902C-86B2DFFF8CE4}" srcOrd="0" destOrd="0" presId="urn:microsoft.com/office/officeart/2009/layout/CircleArrowProcess"/>
    <dgm:cxn modelId="{983617C9-EB6D-49E2-AC83-9B7D1C0FC999}" type="presParOf" srcId="{8CB964B2-8E4A-468D-AECF-457C81DEC862}" destId="{C819F813-2325-4A39-BB4D-CF88212B457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6656B-623B-4DEC-BC2F-A26BB9B46615}">
      <dsp:nvSpPr>
        <dsp:cNvPr id="0" name=""/>
        <dsp:cNvSpPr/>
      </dsp:nvSpPr>
      <dsp:spPr>
        <a:xfrm>
          <a:off x="3122127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863A9-485E-4620-9A7D-6DB6884621BC}">
      <dsp:nvSpPr>
        <dsp:cNvPr id="0" name=""/>
        <dsp:cNvSpPr/>
      </dsp:nvSpPr>
      <dsp:spPr>
        <a:xfrm>
          <a:off x="3698614" y="941764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พัฒนาวิทยากรแกนนำ</a:t>
          </a:r>
          <a:endParaRPr lang="en-US" sz="2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698614" y="941764"/>
        <a:ext cx="1449298" cy="724475"/>
      </dsp:txXfrm>
    </dsp:sp>
    <dsp:sp modelId="{7A4D63EB-4655-4A12-A2DF-A1F8DA6FE7E0}">
      <dsp:nvSpPr>
        <dsp:cNvPr id="0" name=""/>
        <dsp:cNvSpPr/>
      </dsp:nvSpPr>
      <dsp:spPr>
        <a:xfrm>
          <a:off x="2397723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D83EF-5222-48A3-9B0C-20FEBE184A3E}">
      <dsp:nvSpPr>
        <dsp:cNvPr id="0" name=""/>
        <dsp:cNvSpPr/>
      </dsp:nvSpPr>
      <dsp:spPr>
        <a:xfrm>
          <a:off x="2977148" y="2449237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สร้างการรับรู้ผู้นำชุมชน</a:t>
          </a:r>
          <a:endParaRPr lang="en-US" sz="2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2977148" y="2449237"/>
        <a:ext cx="1449298" cy="724475"/>
      </dsp:txXfrm>
    </dsp:sp>
    <dsp:sp modelId="{6FFA0702-C4E8-4865-902C-86B2DFFF8CE4}">
      <dsp:nvSpPr>
        <dsp:cNvPr id="0" name=""/>
        <dsp:cNvSpPr/>
      </dsp:nvSpPr>
      <dsp:spPr>
        <a:xfrm>
          <a:off x="3307759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9F813-2325-4A39-BB4D-CF88212B457B}">
      <dsp:nvSpPr>
        <dsp:cNvPr id="0" name=""/>
        <dsp:cNvSpPr/>
      </dsp:nvSpPr>
      <dsp:spPr>
        <a:xfrm>
          <a:off x="3702042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สร้างการรับรู้ประชาชน</a:t>
          </a:r>
          <a:endParaRPr lang="en-US" sz="2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702042" y="3958878"/>
        <a:ext cx="1449298" cy="72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DACFF2-CF2D-4B44-8174-A20DDD4922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A25E3A-F157-4C21-AA9E-38FFB14078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3DA64-4C5D-49A4-9675-40857EC2FB25}" type="datetimeFigureOut">
              <a:rPr lang="th-TH" smtClean="0"/>
              <a:t>26/11/60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D8C3E6-9EFF-4F6D-8978-A401A0CD3E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FA31E-B490-44C6-8B48-4C7E61DC06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1228E-483B-4F78-8757-D6A475BFDF7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3467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9EBD8-6ABC-4D6C-B23B-C61FF0AB087D}" type="datetimeFigureOut">
              <a:rPr lang="th-TH" smtClean="0"/>
              <a:t>26/11/60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DED13-04CB-4B49-B69D-3D5F1980F33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443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DED13-04CB-4B49-B69D-3D5F1980F337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4100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DED13-04CB-4B49-B69D-3D5F1980F337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6829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DED13-04CB-4B49-B69D-3D5F1980F337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8598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DED13-04CB-4B49-B69D-3D5F1980F337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3613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DED13-04CB-4B49-B69D-3D5F1980F337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764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53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0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5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37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51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4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1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071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5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65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jpe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jpe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png"/><Relationship Id="rId1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AC7A58-35DB-4CC8-B45E-BEC1E2D378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2D9EAE-4BB9-43CF-B7CD-79980E3AC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566" y="30713"/>
            <a:ext cx="10058400" cy="3566160"/>
          </a:xfrm>
        </p:spPr>
        <p:txBody>
          <a:bodyPr>
            <a:normAutofit/>
          </a:bodyPr>
          <a:lstStyle/>
          <a:p>
            <a:pPr algn="r"/>
            <a:r>
              <a:rPr lang="th-TH" sz="4000" b="1" dirty="0">
                <a:solidFill>
                  <a:schemeClr val="accent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แนวทางการทำงานของ</a:t>
            </a:r>
            <a:br>
              <a:rPr lang="th-TH" sz="3600" b="1" dirty="0">
                <a:solidFill>
                  <a:schemeClr val="accent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br>
              <a:rPr lang="th-TH" sz="3600" b="1" dirty="0">
                <a:solidFill>
                  <a:schemeClr val="accent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5400" b="1" dirty="0">
                <a:solidFill>
                  <a:schemeClr val="accent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“วิทยากรแกนนำเน็ตประชารัฐ”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8BE933-0C30-4C2C-B5EA-2192D9E4E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865721"/>
            <a:ext cx="10058400" cy="331886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พุทธชาติ ศิริบุตร</a:t>
            </a:r>
          </a:p>
          <a:p>
            <a:pPr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ผู้อำนวยการกลุ่มงานติดตามและประเมินผลธุรกรรมทางอิเล็กทรอนิกส์</a:t>
            </a:r>
          </a:p>
          <a:p>
            <a:pPr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สำนักงานปลัดกระทรวงดิจิทัลเพื่อเศรษฐกิจและสังคม</a:t>
            </a:r>
          </a:p>
          <a:p>
            <a:pPr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Buddhachart.s@mdes.go.th</a:t>
            </a:r>
            <a:endParaRPr lang="th-TH" sz="2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พฤศจิกายน ๒๕๖๐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50ED71-2F5F-47E9-9B07-64D49D63C8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694" y="781827"/>
            <a:ext cx="2414413" cy="24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15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6FFB3-37C2-446A-86B1-6DEB3D65D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S]ydl^9ilesiy[</a:t>
            </a:r>
            <a:endParaRPr lang="th-TH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AA2FCB-28BD-4594-B557-8050DCAE34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682512"/>
              </p:ext>
            </p:extLst>
          </p:nvPr>
        </p:nvGraphicFramePr>
        <p:xfrm>
          <a:off x="1081238" y="151390"/>
          <a:ext cx="10960484" cy="608611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25219">
                  <a:extLst>
                    <a:ext uri="{9D8B030D-6E8A-4147-A177-3AD203B41FA5}">
                      <a16:colId xmlns:a16="http://schemas.microsoft.com/office/drawing/2014/main" val="2451250785"/>
                    </a:ext>
                  </a:extLst>
                </a:gridCol>
                <a:gridCol w="7956978">
                  <a:extLst>
                    <a:ext uri="{9D8B030D-6E8A-4147-A177-3AD203B41FA5}">
                      <a16:colId xmlns:a16="http://schemas.microsoft.com/office/drawing/2014/main" val="1105397190"/>
                    </a:ext>
                  </a:extLst>
                </a:gridCol>
                <a:gridCol w="1778287">
                  <a:extLst>
                    <a:ext uri="{9D8B030D-6E8A-4147-A177-3AD203B41FA5}">
                      <a16:colId xmlns:a16="http://schemas.microsoft.com/office/drawing/2014/main" val="1929835181"/>
                    </a:ext>
                  </a:extLst>
                </a:gridCol>
              </a:tblGrid>
              <a:tr h="850699">
                <a:tc>
                  <a:txBody>
                    <a:bodyPr/>
                    <a:lstStyle/>
                    <a:p>
                      <a:pPr algn="ctr" fontAlgn="t"/>
                      <a:r>
                        <a:rPr lang="th-TH" sz="2600" b="1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ลำดับ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600" b="1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รายละเอียด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600" b="1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ระยะเวลา (นาที)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892963"/>
                  </a:ext>
                </a:extLst>
              </a:tr>
              <a:tr h="435847">
                <a:tc>
                  <a:txBody>
                    <a:bodyPr/>
                    <a:lstStyle/>
                    <a:p>
                      <a:pPr algn="ctr" fontAlgn="t"/>
                      <a:r>
                        <a:rPr lang="th-TH" sz="2600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600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ความรู้เกี่ยวกับกับเน็ตประชารัฐ การเชื่อมต่อ การใช้โทรศัพท์สมาร์ทโฟน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600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๖0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804827"/>
                  </a:ext>
                </a:extLst>
              </a:tr>
              <a:tr h="435847">
                <a:tc>
                  <a:txBody>
                    <a:bodyPr/>
                    <a:lstStyle/>
                    <a:p>
                      <a:pPr algn="ctr" fontAlgn="t"/>
                      <a:r>
                        <a:rPr lang="th-TH" sz="2600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๒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การใช้อินเทอร์เน็ตเบื้องต้น กฎ กติกา และการสืบค้นข้อมูล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600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๖0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015011"/>
                  </a:ext>
                </a:extLst>
              </a:tr>
              <a:tr h="435847">
                <a:tc>
                  <a:txBody>
                    <a:bodyPr/>
                    <a:lstStyle/>
                    <a:p>
                      <a:pPr algn="ctr" fontAlgn="t"/>
                      <a:r>
                        <a:rPr lang="th-TH" sz="2600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๓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600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การสมัครอีเมล/เครื่องมือการสื่อสาร เช่น </a:t>
                      </a:r>
                      <a:r>
                        <a:rPr lang="en-US" sz="2600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Line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600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6</a:t>
                      </a:r>
                      <a:r>
                        <a:rPr lang="th-TH" sz="2600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0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271372"/>
                  </a:ext>
                </a:extLst>
              </a:tr>
              <a:tr h="435847">
                <a:tc>
                  <a:txBody>
                    <a:bodyPr/>
                    <a:lstStyle/>
                    <a:p>
                      <a:pPr algn="ctr" fontAlgn="t"/>
                      <a:r>
                        <a:rPr lang="th-TH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๔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การประยุกต์ใช้อินเทอร์เน็ต (สอนตามความ</a:t>
                      </a:r>
                      <a:r>
                        <a:rPr lang="th-TH" sz="2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ต้องการผู้เรียน)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๑๘๐ 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850222"/>
                  </a:ext>
                </a:extLst>
              </a:tr>
              <a:tr h="435847">
                <a:tc>
                  <a:txBody>
                    <a:bodyPr/>
                    <a:lstStyle/>
                    <a:p>
                      <a:pPr algn="ctr" fontAlgn="t"/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fontAlgn="t">
                        <a:buFontTx/>
                        <a:buChar char="-"/>
                      </a:pPr>
                      <a:r>
                        <a:rPr lang="th-TH" sz="2600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การขายสินค้าออนไลน์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940161"/>
                  </a:ext>
                </a:extLst>
              </a:tr>
              <a:tr h="435847">
                <a:tc>
                  <a:txBody>
                    <a:bodyPr/>
                    <a:lstStyle/>
                    <a:p>
                      <a:pPr algn="ctr" fontAlgn="t"/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fontAlgn="t">
                        <a:buFontTx/>
                        <a:buChar char="-"/>
                      </a:pPr>
                      <a:r>
                        <a:rPr lang="th-TH" sz="2600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บริการภาครัฐ การใช้บัตรสวัสดิการแห่งรัฐ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742612"/>
                  </a:ext>
                </a:extLst>
              </a:tr>
              <a:tr h="435847">
                <a:tc>
                  <a:txBody>
                    <a:bodyPr/>
                    <a:lstStyle/>
                    <a:p>
                      <a:pPr algn="ctr" fontAlgn="t"/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fontAlgn="t">
                        <a:buFontTx/>
                        <a:buChar char="-"/>
                      </a:pPr>
                      <a:r>
                        <a:rPr lang="th-TH" sz="2600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แนะนำแอพพลิเคชั่น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977664"/>
                  </a:ext>
                </a:extLst>
              </a:tr>
              <a:tr h="435847">
                <a:tc>
                  <a:txBody>
                    <a:bodyPr/>
                    <a:lstStyle/>
                    <a:p>
                      <a:pPr algn="ctr" fontAlgn="t"/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600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- เกษตร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14287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645156"/>
                  </a:ext>
                </a:extLst>
              </a:tr>
              <a:tr h="435847">
                <a:tc>
                  <a:txBody>
                    <a:bodyPr/>
                    <a:lstStyle/>
                    <a:p>
                      <a:pPr algn="ctr" fontAlgn="t"/>
                      <a:r>
                        <a:rPr lang="th-TH" sz="2600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600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- การศึกษา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14287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048656"/>
                  </a:ext>
                </a:extLst>
              </a:tr>
              <a:tr h="435847">
                <a:tc>
                  <a:txBody>
                    <a:bodyPr/>
                    <a:lstStyle/>
                    <a:p>
                      <a:pPr algn="ctr" fontAlgn="t"/>
                      <a:r>
                        <a:rPr lang="th-TH" sz="2600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600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- การส่งเสริมสุขภาพ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14287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739096"/>
                  </a:ext>
                </a:extLst>
              </a:tr>
              <a:tr h="435847">
                <a:tc>
                  <a:txBody>
                    <a:bodyPr/>
                    <a:lstStyle/>
                    <a:p>
                      <a:pPr algn="ctr" fontAlgn="t"/>
                      <a:r>
                        <a:rPr lang="th-TH" sz="2600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600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- ข้อมูลข่าวสารชุมชน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14287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8943269"/>
                  </a:ext>
                </a:extLst>
              </a:tr>
              <a:tr h="441103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h-TH" sz="2600" b="1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รวมระยะเวลา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600" b="1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360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02604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E58A7DA-C219-4B46-BECF-9136DF5F88C9}"/>
              </a:ext>
            </a:extLst>
          </p:cNvPr>
          <p:cNvSpPr txBox="1"/>
          <p:nvPr/>
        </p:nvSpPr>
        <p:spPr>
          <a:xfrm rot="16200000">
            <a:off x="-1729403" y="2808752"/>
            <a:ext cx="45288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>
                <a:solidFill>
                  <a:schemeClr val="accent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หลักสูตรสำหรับการขยายผล</a:t>
            </a:r>
          </a:p>
        </p:txBody>
      </p:sp>
    </p:spTree>
    <p:extLst>
      <p:ext uri="{BB962C8B-B14F-4D97-AF65-F5344CB8AC3E}">
        <p14:creationId xmlns:p14="http://schemas.microsoft.com/office/powerpoint/2010/main" val="911755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group of people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id="{E07EC3AA-D7E6-4486-A1F8-671AD5023E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524" y="2784944"/>
            <a:ext cx="6228523" cy="4671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C89DB2-F1D0-433C-9381-08B4D564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3" name="Picture 12" descr="A group of people sitting in front of a crowd&#10;&#10;Description generated with very high confidence">
            <a:extLst>
              <a:ext uri="{FF2B5EF4-FFF2-40B4-BE49-F238E27FC236}">
                <a16:creationId xmlns:a16="http://schemas.microsoft.com/office/drawing/2014/main" id="{979E1A5C-EE54-4398-A8BA-A73886715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530" y="-12290"/>
            <a:ext cx="5987145" cy="3702547"/>
          </a:xfrm>
          <a:prstGeom prst="rect">
            <a:avLst/>
          </a:prstGeom>
        </p:spPr>
      </p:pic>
      <p:pic>
        <p:nvPicPr>
          <p:cNvPr id="15" name="Picture 14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454EC5DA-D517-4D5B-B875-93B06C8FC3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478" y="-12291"/>
            <a:ext cx="6356324" cy="3702547"/>
          </a:xfrm>
          <a:prstGeom prst="rect">
            <a:avLst/>
          </a:prstGeom>
        </p:spPr>
      </p:pic>
      <p:pic>
        <p:nvPicPr>
          <p:cNvPr id="23" name="Content Placeholder 4" descr="A house that has a sign on the side of a building&#10;&#10;Description generated with very high confidence">
            <a:extLst>
              <a:ext uri="{FF2B5EF4-FFF2-40B4-BE49-F238E27FC236}">
                <a16:creationId xmlns:a16="http://schemas.microsoft.com/office/drawing/2014/main" id="{66DAEC49-C2F1-4508-B9EB-A789F5852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690256"/>
            <a:ext cx="6003471" cy="3389056"/>
          </a:xfrm>
        </p:spPr>
      </p:pic>
    </p:spTree>
    <p:extLst>
      <p:ext uri="{BB962C8B-B14F-4D97-AF65-F5344CB8AC3E}">
        <p14:creationId xmlns:p14="http://schemas.microsoft.com/office/powerpoint/2010/main" val="778926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F6BB2E5-F5C5-4876-9282-B0246E0357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53EAE7-3851-4CE7-BE81-EF90F19EF0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5EFB6A-0AF1-46B2-B103-4AA6C7B3102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D3E4EC-9CAC-455D-8511-5C0D0BEFCF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DF40A7-2316-4304-8880-2FA7451E93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BD36A9-BAC7-415E-8DDB-4C743838F5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6C9A91CA-F328-4575-A2E5-273BCC8B46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7977495" cy="4744794"/>
          </a:xfrm>
          <a:prstGeom prst="rect">
            <a:avLst/>
          </a:prstGeom>
        </p:spPr>
      </p:pic>
      <p:pic>
        <p:nvPicPr>
          <p:cNvPr id="4" name="Picture 3" descr="A picture containing person, cellphone, phone&#10;&#10;Description generated with very high confidence">
            <a:extLst>
              <a:ext uri="{FF2B5EF4-FFF2-40B4-BE49-F238E27FC236}">
                <a16:creationId xmlns:a16="http://schemas.microsoft.com/office/drawing/2014/main" id="{8CFB23E1-491A-4B7C-84BD-4C4E94BC65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8382" y="1965"/>
            <a:ext cx="4053618" cy="4747788"/>
          </a:xfrm>
          <a:prstGeom prst="rect">
            <a:avLst/>
          </a:prstGeom>
        </p:spPr>
      </p:pic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070F71F-30CD-47B0-8292-3D58BCF34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3" y="5121275"/>
            <a:ext cx="10058400" cy="822325"/>
          </a:xfrm>
        </p:spPr>
        <p:txBody>
          <a:bodyPr/>
          <a:lstStyle/>
          <a:p>
            <a:endParaRPr lang="th-TH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14EC17-A8D1-4435-8A97-4FF5C5E92F9E}"/>
              </a:ext>
            </a:extLst>
          </p:cNvPr>
          <p:cNvSpPr txBox="1">
            <a:spLocks/>
          </p:cNvSpPr>
          <p:nvPr/>
        </p:nvSpPr>
        <p:spPr>
          <a:xfrm>
            <a:off x="1065197" y="5161280"/>
            <a:ext cx="10058400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>
                <a:solidFill>
                  <a:srgbClr val="FFFF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บรรยากาศของจุดติดตั้งเน็ตประชารัฐ</a:t>
            </a:r>
            <a:endParaRPr lang="en-US" sz="4400" dirty="0">
              <a:solidFill>
                <a:srgbClr val="FFFFF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1940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0557F62-E2B1-4E1E-A3A2-7EFB9DB5D7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840" y="1854178"/>
            <a:ext cx="995389" cy="6048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85BB00-FF7F-480D-B8B9-3B04A780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78" y="-564009"/>
            <a:ext cx="10058400" cy="1450757"/>
          </a:xfrm>
        </p:spPr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ขั้นตอนการทำงานในพื้นที่</a:t>
            </a:r>
          </a:p>
        </p:txBody>
      </p:sp>
      <p:sp>
        <p:nvSpPr>
          <p:cNvPr id="4" name="Callout: Right Arrow 3">
            <a:extLst>
              <a:ext uri="{FF2B5EF4-FFF2-40B4-BE49-F238E27FC236}">
                <a16:creationId xmlns:a16="http://schemas.microsoft.com/office/drawing/2014/main" id="{548518D7-A502-46BA-9AC1-5A4D6FD59BA8}"/>
              </a:ext>
            </a:extLst>
          </p:cNvPr>
          <p:cNvSpPr/>
          <p:nvPr/>
        </p:nvSpPr>
        <p:spPr>
          <a:xfrm>
            <a:off x="604156" y="2677889"/>
            <a:ext cx="2286000" cy="14859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354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เลือกพื้นที่การทำงาน</a:t>
            </a:r>
          </a:p>
          <a:p>
            <a:pPr algn="ctr"/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(วิทยากร</a:t>
            </a:r>
            <a:r>
              <a:rPr 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+TOT)</a:t>
            </a:r>
            <a:endParaRPr lang="th-TH" sz="2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Callout: Right Arrow 4">
            <a:extLst>
              <a:ext uri="{FF2B5EF4-FFF2-40B4-BE49-F238E27FC236}">
                <a16:creationId xmlns:a16="http://schemas.microsoft.com/office/drawing/2014/main" id="{6D42D0C4-0C20-4579-B110-1A5B60AD2679}"/>
              </a:ext>
            </a:extLst>
          </p:cNvPr>
          <p:cNvSpPr/>
          <p:nvPr/>
        </p:nvSpPr>
        <p:spPr>
          <a:xfrm>
            <a:off x="2906485" y="2677889"/>
            <a:ext cx="2286000" cy="14859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3548"/>
            </a:avLst>
          </a:prstGeom>
          <a:solidFill>
            <a:srgbClr val="D6FEB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กำหนดแผนและเลือกพื้นที่ทำงาน</a:t>
            </a:r>
          </a:p>
          <a:p>
            <a:pPr algn="ctr"/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(วิทยากร</a:t>
            </a:r>
            <a:r>
              <a:rPr 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+TOT)</a:t>
            </a:r>
            <a:endParaRPr lang="th-TH" sz="2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Callout: Right Arrow 5">
            <a:extLst>
              <a:ext uri="{FF2B5EF4-FFF2-40B4-BE49-F238E27FC236}">
                <a16:creationId xmlns:a16="http://schemas.microsoft.com/office/drawing/2014/main" id="{29D70C83-1F1B-42CA-BB4E-F9455A9124C8}"/>
              </a:ext>
            </a:extLst>
          </p:cNvPr>
          <p:cNvSpPr/>
          <p:nvPr/>
        </p:nvSpPr>
        <p:spPr>
          <a:xfrm>
            <a:off x="5208814" y="2677889"/>
            <a:ext cx="2286000" cy="14859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3548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คัดเลือกผู้เรียน หมู่บ้านละ ๔ คน</a:t>
            </a:r>
          </a:p>
          <a:p>
            <a:pPr algn="ctr"/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แจ้งกำหนดการ</a:t>
            </a:r>
          </a:p>
        </p:txBody>
      </p:sp>
      <p:sp>
        <p:nvSpPr>
          <p:cNvPr id="7" name="Callout: Right Arrow 6">
            <a:extLst>
              <a:ext uri="{FF2B5EF4-FFF2-40B4-BE49-F238E27FC236}">
                <a16:creationId xmlns:a16="http://schemas.microsoft.com/office/drawing/2014/main" id="{C18883F5-4936-4A47-BF0C-7650263E7113}"/>
              </a:ext>
            </a:extLst>
          </p:cNvPr>
          <p:cNvSpPr/>
          <p:nvPr/>
        </p:nvSpPr>
        <p:spPr>
          <a:xfrm>
            <a:off x="7511143" y="2677889"/>
            <a:ext cx="2286000" cy="14859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3548"/>
            </a:avLst>
          </a:prstGeom>
          <a:solidFill>
            <a:srgbClr val="F9A9F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จัดอบรม ๔-๕ ครั้ง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E230AF-379F-4290-8B8E-C081CACC2B17}"/>
              </a:ext>
            </a:extLst>
          </p:cNvPr>
          <p:cNvSpPr/>
          <p:nvPr/>
        </p:nvSpPr>
        <p:spPr>
          <a:xfrm>
            <a:off x="9797143" y="2677889"/>
            <a:ext cx="1790701" cy="14859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รายงานผล</a:t>
            </a:r>
            <a:b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ในระบบ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7DE0ED-4083-4196-B19D-87ED78BE96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618" y="1704637"/>
            <a:ext cx="1373855" cy="6960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F2B214-681C-4906-9795-CFF221492D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932" y="1730353"/>
            <a:ext cx="725424" cy="7286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5026E5-F75A-4980-92BF-1EBA71FCF1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284" y="1770464"/>
            <a:ext cx="696005" cy="6960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5AF3C7-69C0-48E3-AFAC-DAB47B712EA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552" y="1852292"/>
            <a:ext cx="1467861" cy="7436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DD6679-F073-4B42-9758-E6C0C76FAF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796" y="1917640"/>
            <a:ext cx="930730" cy="6455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A56ABA-C266-43C0-981A-B2AEB352A3C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352" y="4963705"/>
            <a:ext cx="1602818" cy="9739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9FFB56-1D3F-4CD2-BBD2-54DEDA90F2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047" y="5086341"/>
            <a:ext cx="725424" cy="7286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12B15C-A957-48ED-BDDF-59868FD2DEB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80" y="1771698"/>
            <a:ext cx="871124" cy="6042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630D5F-D5C0-463F-BDBE-72E1906ED81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609" y="1750698"/>
            <a:ext cx="708317" cy="7083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BB258C9-F67D-45D6-88B0-66B9DCBB789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0334" y="1937985"/>
            <a:ext cx="1387025" cy="7026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BC887F-EF07-45A8-A706-DA8C26EFEB6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7578" y="1997934"/>
            <a:ext cx="879474" cy="610040"/>
          </a:xfrm>
          <a:prstGeom prst="rect">
            <a:avLst/>
          </a:prstGeom>
        </p:spPr>
      </p:pic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515B3706-2E3A-4E64-8C06-1EA3DA06F909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5817471" y="4198449"/>
            <a:ext cx="2286000" cy="1252223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CDB439E0-BC95-48E0-9D82-65F3C40079DE}"/>
              </a:ext>
            </a:extLst>
          </p:cNvPr>
          <p:cNvCxnSpPr>
            <a:cxnSpLocks/>
            <a:stCxn id="17" idx="1"/>
          </p:cNvCxnSpPr>
          <p:nvPr/>
        </p:nvCxnSpPr>
        <p:spPr>
          <a:xfrm rot="10800000">
            <a:off x="8456754" y="4198450"/>
            <a:ext cx="1601598" cy="1252223"/>
          </a:xfrm>
          <a:prstGeom prst="bentConnector3">
            <a:avLst>
              <a:gd name="adj1" fmla="val 9995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993C4CE-DD75-4154-BE20-3E2C6F95873B}"/>
              </a:ext>
            </a:extLst>
          </p:cNvPr>
          <p:cNvSpPr txBox="1"/>
          <p:nvPr/>
        </p:nvSpPr>
        <p:spPr>
          <a:xfrm>
            <a:off x="5896960" y="5450672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กำกับ ติดตาม สนับสนุน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C196F3-7A8C-4BF2-887E-0ADF720BA936}"/>
              </a:ext>
            </a:extLst>
          </p:cNvPr>
          <p:cNvSpPr txBox="1"/>
          <p:nvPr/>
        </p:nvSpPr>
        <p:spPr>
          <a:xfrm>
            <a:off x="8456754" y="5461443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ติดตามประเมินผล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9741BDD-EFC6-4DA3-A64F-9BA3D688D3EF}"/>
              </a:ext>
            </a:extLst>
          </p:cNvPr>
          <p:cNvSpPr txBox="1"/>
          <p:nvPr/>
        </p:nvSpPr>
        <p:spPr>
          <a:xfrm>
            <a:off x="640965" y="4732225"/>
            <a:ext cx="2985365" cy="19389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ผู้เรียน ๔ คน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ประกอบด้วย</a:t>
            </a:r>
          </a:p>
          <a:p>
            <a:pPr marL="342900" indent="-342900">
              <a:buAutoNum type="arabicPeriod"/>
            </a:pP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ผู้ใหญ่บ้าน</a:t>
            </a:r>
          </a:p>
          <a:p>
            <a:pPr marL="342900" indent="-342900">
              <a:buAutoNum type="arabicPeriod"/>
            </a:pP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กรรมการหมู่บ้าน</a:t>
            </a:r>
          </a:p>
          <a:p>
            <a:pPr marL="342900" indent="-342900">
              <a:buAutoNum type="arabicPeriod"/>
            </a:pP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อาสาสมัคร 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จปฐ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</a:p>
          <a:p>
            <a:pPr marL="342900" indent="-342900">
              <a:buAutoNum type="arabicPeriod"/>
            </a:pP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เยาวชน/นักเรียน กศน./อสม.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5E76AEEF-9987-42DA-94F4-6EDE656C43C0}"/>
              </a:ext>
            </a:extLst>
          </p:cNvPr>
          <p:cNvCxnSpPr>
            <a:stCxn id="6" idx="2"/>
            <a:endCxn id="51" idx="0"/>
          </p:cNvCxnSpPr>
          <p:nvPr/>
        </p:nvCxnSpPr>
        <p:spPr>
          <a:xfrm rot="5400000">
            <a:off x="3807340" y="2490097"/>
            <a:ext cx="568436" cy="3915820"/>
          </a:xfrm>
          <a:prstGeom prst="bentConnector3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Flowchart: Off-page Connector 57">
            <a:extLst>
              <a:ext uri="{FF2B5EF4-FFF2-40B4-BE49-F238E27FC236}">
                <a16:creationId xmlns:a16="http://schemas.microsoft.com/office/drawing/2014/main" id="{F5172E1E-C80E-4ACC-A7F4-3A04ED02BF17}"/>
              </a:ext>
            </a:extLst>
          </p:cNvPr>
          <p:cNvSpPr/>
          <p:nvPr/>
        </p:nvSpPr>
        <p:spPr>
          <a:xfrm>
            <a:off x="3528356" y="736184"/>
            <a:ext cx="841873" cy="874221"/>
          </a:xfrm>
          <a:prstGeom prst="flowChartOffpageConnector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พ.ย.</a:t>
            </a:r>
          </a:p>
        </p:txBody>
      </p:sp>
      <p:sp>
        <p:nvSpPr>
          <p:cNvPr id="59" name="Flowchart: Off-page Connector 58">
            <a:extLst>
              <a:ext uri="{FF2B5EF4-FFF2-40B4-BE49-F238E27FC236}">
                <a16:creationId xmlns:a16="http://schemas.microsoft.com/office/drawing/2014/main" id="{1D1C1B85-1BD9-4F7D-AEE2-4E6FBA335085}"/>
              </a:ext>
            </a:extLst>
          </p:cNvPr>
          <p:cNvSpPr/>
          <p:nvPr/>
        </p:nvSpPr>
        <p:spPr>
          <a:xfrm>
            <a:off x="5573922" y="718457"/>
            <a:ext cx="841873" cy="874221"/>
          </a:xfrm>
          <a:prstGeom prst="flowChartOffpageConnector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ธ.ค.</a:t>
            </a:r>
          </a:p>
        </p:txBody>
      </p:sp>
      <p:sp>
        <p:nvSpPr>
          <p:cNvPr id="60" name="Flowchart: Off-page Connector 59">
            <a:extLst>
              <a:ext uri="{FF2B5EF4-FFF2-40B4-BE49-F238E27FC236}">
                <a16:creationId xmlns:a16="http://schemas.microsoft.com/office/drawing/2014/main" id="{486A4320-001C-49E9-B784-D16C6A30D05A}"/>
              </a:ext>
            </a:extLst>
          </p:cNvPr>
          <p:cNvSpPr/>
          <p:nvPr/>
        </p:nvSpPr>
        <p:spPr>
          <a:xfrm>
            <a:off x="7844161" y="718457"/>
            <a:ext cx="841873" cy="874221"/>
          </a:xfrm>
          <a:prstGeom prst="flowChartOffpageConnector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ธ.ค.-ก.พ.</a:t>
            </a:r>
          </a:p>
        </p:txBody>
      </p:sp>
      <p:sp>
        <p:nvSpPr>
          <p:cNvPr id="61" name="Flowchart: Off-page Connector 60">
            <a:extLst>
              <a:ext uri="{FF2B5EF4-FFF2-40B4-BE49-F238E27FC236}">
                <a16:creationId xmlns:a16="http://schemas.microsoft.com/office/drawing/2014/main" id="{5E5F86E0-874B-472C-B855-5BB084195196}"/>
              </a:ext>
            </a:extLst>
          </p:cNvPr>
          <p:cNvSpPr/>
          <p:nvPr/>
        </p:nvSpPr>
        <p:spPr>
          <a:xfrm>
            <a:off x="10249397" y="718457"/>
            <a:ext cx="841873" cy="874221"/>
          </a:xfrm>
          <a:prstGeom prst="flowChartOffpageConnector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ก.พ.</a:t>
            </a:r>
          </a:p>
        </p:txBody>
      </p:sp>
    </p:spTree>
    <p:extLst>
      <p:ext uri="{BB962C8B-B14F-4D97-AF65-F5344CB8AC3E}">
        <p14:creationId xmlns:p14="http://schemas.microsoft.com/office/powerpoint/2010/main" val="2814439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86921C-52DA-4407-8CC9-2EF29147C6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E26069-2928-4EE6-A61E-DBF59B221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การดำเนินงาน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CAE4B-08C8-4E87-977E-1745EF4CD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78390"/>
            <a:ext cx="10936877" cy="478366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เลือกพื้นที่การทำงาน คนละ ๒๕ หมู่บ้าน (ทำงานร่วมกับพี่ 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TOT)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วางแผนการจัดอบรม กำหนดวัน และพื้นที่ร่วมกับพี่ 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TOT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กระทรวงดีอีส</a:t>
            </a:r>
            <a:r>
              <a:rPr lang="th-TH" sz="3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่ง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รายชื่อวิทยากรและรายชื่อหมู่บ้านในความรับผิดชอบแจ้งสำนักงานสถิติจังหวัดและสำนักงาน กศน. เพื่อแจ้งให้จังหวัดสนับสนุน ประสาน ติดตาม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กระทรวงดีอีส่งข้อมูลการจัดอบรมให้กระทรวงมหาดไทยเพื่อคัดเลือกกลุ่มเป้าหมาย และอำนวยการจัดอบรมตามแผน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จัดทำรายงานผลการจัดการอบรม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สถิติติดตามประเมินการสร้างการรับรู้ และการใช้ประโยชน์</a:t>
            </a:r>
          </a:p>
          <a:p>
            <a:pPr>
              <a:buFont typeface="Wingdings" panose="05000000000000000000" pitchFamily="2" charset="2"/>
              <a:buChar char="§"/>
            </a:pPr>
            <a:endParaRPr lang="th-TH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h-TH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2273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C20BA-2209-495E-9ABC-86A83CDC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793" y="-157399"/>
            <a:ext cx="10058400" cy="914400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การขับเคลื่อนการสร้างการรับรู้ในจังหวัด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BDA07D-F361-4688-B74B-0F6B563AAC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07" y="608531"/>
            <a:ext cx="900184" cy="900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932FB3-1158-4066-9D5B-13A0246ECF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989" y="731706"/>
            <a:ext cx="664370" cy="664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FAF2A2-B761-4185-ADBD-4F5DEFE9E7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863" y="741111"/>
            <a:ext cx="637403" cy="6345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E01B7B-BD71-4A44-85D5-F3B87AD563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7038" y="726422"/>
            <a:ext cx="717127" cy="7029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14EBD1-587E-4210-A4D3-FED4168B606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446" y="714116"/>
            <a:ext cx="685502" cy="6885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368942-A738-4807-B0A5-DBA30F01F96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476" y="776422"/>
            <a:ext cx="630494" cy="6304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C8B9BD-EC53-4FE0-B91A-089211717029}"/>
              </a:ext>
            </a:extLst>
          </p:cNvPr>
          <p:cNvSpPr/>
          <p:nvPr/>
        </p:nvSpPr>
        <p:spPr>
          <a:xfrm>
            <a:off x="4170091" y="1583923"/>
            <a:ext cx="2061028" cy="624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คณะทำงานระดับจังหวัด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80A4BCD-62C1-48D8-B4BB-35C58988DC28}"/>
              </a:ext>
            </a:extLst>
          </p:cNvPr>
          <p:cNvCxnSpPr>
            <a:cxnSpLocks/>
          </p:cNvCxnSpPr>
          <p:nvPr/>
        </p:nvCxnSpPr>
        <p:spPr>
          <a:xfrm>
            <a:off x="4948803" y="2062446"/>
            <a:ext cx="0" cy="1150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E15836-FBF2-4F5D-9381-1BE999BB6907}"/>
              </a:ext>
            </a:extLst>
          </p:cNvPr>
          <p:cNvCxnSpPr>
            <a:cxnSpLocks/>
          </p:cNvCxnSpPr>
          <p:nvPr/>
        </p:nvCxnSpPr>
        <p:spPr>
          <a:xfrm flipV="1">
            <a:off x="5391490" y="2215402"/>
            <a:ext cx="0" cy="997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D45BF490-A12B-438A-9CEE-DB8A4A478A29}"/>
              </a:ext>
            </a:extLst>
          </p:cNvPr>
          <p:cNvSpPr/>
          <p:nvPr/>
        </p:nvSpPr>
        <p:spPr>
          <a:xfrm>
            <a:off x="3755230" y="4789217"/>
            <a:ext cx="595085" cy="566057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 dirty="0"/>
          </a:p>
          <a:p>
            <a:pPr algn="ctr"/>
            <a:endParaRPr lang="th-TH" sz="1200" dirty="0"/>
          </a:p>
          <a:p>
            <a:pPr algn="ctr"/>
            <a:endParaRPr lang="th-TH" sz="1200" dirty="0"/>
          </a:p>
          <a:p>
            <a:pPr algn="ctr"/>
            <a:endParaRPr lang="th-TH" sz="1200" dirty="0"/>
          </a:p>
          <a:p>
            <a:pPr algn="ctr"/>
            <a:endParaRPr lang="th-TH" sz="1200" dirty="0"/>
          </a:p>
          <a:p>
            <a:pPr algn="ctr"/>
            <a:r>
              <a:rPr lang="th-TH" sz="1200" dirty="0"/>
              <a:t>หมู่บ้าน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98FD4D-5129-4844-AB14-49AEFECE7758}"/>
              </a:ext>
            </a:extLst>
          </p:cNvPr>
          <p:cNvSpPr txBox="1"/>
          <p:nvPr/>
        </p:nvSpPr>
        <p:spPr>
          <a:xfrm>
            <a:off x="3740716" y="5331826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หมู่บ้าน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7E25B8-20F0-4219-B865-5F3A6FC0D23C}"/>
              </a:ext>
            </a:extLst>
          </p:cNvPr>
          <p:cNvSpPr/>
          <p:nvPr/>
        </p:nvSpPr>
        <p:spPr>
          <a:xfrm>
            <a:off x="877049" y="4774978"/>
            <a:ext cx="2061028" cy="6241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องค์การบริหารส่วนตำบล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C0CE96D0-A4D5-4062-809C-DAF6FF9AD4C9}"/>
              </a:ext>
            </a:extLst>
          </p:cNvPr>
          <p:cNvSpPr/>
          <p:nvPr/>
        </p:nvSpPr>
        <p:spPr>
          <a:xfrm>
            <a:off x="4502715" y="4781963"/>
            <a:ext cx="595085" cy="566057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 dirty="0"/>
          </a:p>
          <a:p>
            <a:pPr algn="ctr"/>
            <a:endParaRPr lang="th-TH" sz="1200" dirty="0"/>
          </a:p>
          <a:p>
            <a:pPr algn="ctr"/>
            <a:endParaRPr lang="th-TH" sz="1200" dirty="0"/>
          </a:p>
          <a:p>
            <a:pPr algn="ctr"/>
            <a:endParaRPr lang="th-TH" sz="1200" dirty="0"/>
          </a:p>
          <a:p>
            <a:pPr algn="ctr"/>
            <a:endParaRPr lang="th-TH" sz="1200" dirty="0"/>
          </a:p>
          <a:p>
            <a:pPr algn="ctr"/>
            <a:r>
              <a:rPr lang="th-TH" sz="1200" dirty="0"/>
              <a:t>หมู่บ้าน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654A49-B2C2-46ED-8F9F-8566930362DD}"/>
              </a:ext>
            </a:extLst>
          </p:cNvPr>
          <p:cNvSpPr txBox="1"/>
          <p:nvPr/>
        </p:nvSpPr>
        <p:spPr>
          <a:xfrm>
            <a:off x="4488201" y="5324572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หมู่บ้าน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36E8D208-080E-4340-906E-31993C51D763}"/>
              </a:ext>
            </a:extLst>
          </p:cNvPr>
          <p:cNvSpPr/>
          <p:nvPr/>
        </p:nvSpPr>
        <p:spPr>
          <a:xfrm>
            <a:off x="5266165" y="4804008"/>
            <a:ext cx="595085" cy="566057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 dirty="0"/>
          </a:p>
          <a:p>
            <a:pPr algn="ctr"/>
            <a:endParaRPr lang="th-TH" sz="1200" dirty="0"/>
          </a:p>
          <a:p>
            <a:pPr algn="ctr"/>
            <a:endParaRPr lang="th-TH" sz="1200" dirty="0"/>
          </a:p>
          <a:p>
            <a:pPr algn="ctr"/>
            <a:endParaRPr lang="th-TH" sz="1200" dirty="0"/>
          </a:p>
          <a:p>
            <a:pPr algn="ctr"/>
            <a:endParaRPr lang="th-TH" sz="1200" dirty="0"/>
          </a:p>
          <a:p>
            <a:pPr algn="ctr"/>
            <a:r>
              <a:rPr lang="th-TH" sz="1200" dirty="0"/>
              <a:t>หมู่บ้าน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E2686E-1D4C-4A8E-B3BE-3D9840816F02}"/>
              </a:ext>
            </a:extLst>
          </p:cNvPr>
          <p:cNvSpPr txBox="1"/>
          <p:nvPr/>
        </p:nvSpPr>
        <p:spPr>
          <a:xfrm>
            <a:off x="5251651" y="5346617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หมู่บ้าน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6C06DD8D-6EF2-4107-A16C-9A89E33962CA}"/>
              </a:ext>
            </a:extLst>
          </p:cNvPr>
          <p:cNvSpPr/>
          <p:nvPr/>
        </p:nvSpPr>
        <p:spPr>
          <a:xfrm>
            <a:off x="6012197" y="4789217"/>
            <a:ext cx="595085" cy="566057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 dirty="0"/>
          </a:p>
          <a:p>
            <a:pPr algn="ctr"/>
            <a:endParaRPr lang="th-TH" sz="1200" dirty="0"/>
          </a:p>
          <a:p>
            <a:pPr algn="ctr"/>
            <a:endParaRPr lang="th-TH" sz="1200" dirty="0"/>
          </a:p>
          <a:p>
            <a:pPr algn="ctr"/>
            <a:endParaRPr lang="th-TH" sz="1200" dirty="0"/>
          </a:p>
          <a:p>
            <a:pPr algn="ctr"/>
            <a:endParaRPr lang="th-TH" sz="1200" dirty="0"/>
          </a:p>
          <a:p>
            <a:pPr algn="ctr"/>
            <a:r>
              <a:rPr lang="th-TH" sz="1200" dirty="0"/>
              <a:t>หมู่บ้าน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539C44-132C-4272-9601-905D22A4CDD5}"/>
              </a:ext>
            </a:extLst>
          </p:cNvPr>
          <p:cNvSpPr txBox="1"/>
          <p:nvPr/>
        </p:nvSpPr>
        <p:spPr>
          <a:xfrm>
            <a:off x="5997683" y="5331826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หมู่บ้าน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93304AA-011B-4CE9-A18A-1957BC131D9C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4052773" y="3647723"/>
            <a:ext cx="699846" cy="1141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3BBBFA8-B455-4B51-B493-9B1C51B48F6B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4800258" y="3541656"/>
            <a:ext cx="214700" cy="1240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4F2108-A61F-4C3F-BE98-BD8FA51F9D2F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5380856" y="3616465"/>
            <a:ext cx="182852" cy="1187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BBD92E7-83D6-4DD8-ABC9-94BB4ECFFEC2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5694587" y="3647723"/>
            <a:ext cx="615153" cy="1141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BEA19E2-9D7C-4B25-9688-F25A80924A33}"/>
              </a:ext>
            </a:extLst>
          </p:cNvPr>
          <p:cNvSpPr txBox="1"/>
          <p:nvPr/>
        </p:nvSpPr>
        <p:spPr>
          <a:xfrm>
            <a:off x="6732453" y="1478428"/>
            <a:ext cx="3219151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h-TH" dirty="0"/>
              <a:t>ผู้ว่าราชการจังหวัด ประธาน</a:t>
            </a:r>
          </a:p>
          <a:p>
            <a:pPr marL="342900" indent="-342900">
              <a:buFont typeface="+mj-lt"/>
              <a:buAutoNum type="arabicPeriod"/>
            </a:pPr>
            <a:r>
              <a:rPr lang="th-TH" dirty="0"/>
              <a:t>หน่วยงานที่เกี่ยวข้องระดับจังหวัด กรรมการ</a:t>
            </a:r>
          </a:p>
          <a:p>
            <a:pPr marL="342900" indent="-342900">
              <a:buFont typeface="+mj-lt"/>
              <a:buAutoNum type="arabicPeriod"/>
            </a:pPr>
            <a:r>
              <a:rPr lang="th-TH" dirty="0"/>
              <a:t>สถาบันอุดมศึกษา กรรมการ</a:t>
            </a:r>
          </a:p>
          <a:p>
            <a:pPr marL="342900" indent="-342900">
              <a:buFont typeface="+mj-lt"/>
              <a:buAutoNum type="arabicPeriod"/>
            </a:pPr>
            <a:r>
              <a:rPr lang="th-TH" dirty="0"/>
              <a:t>กศน. จังหวัด กรรมการ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TOT </a:t>
            </a:r>
            <a:r>
              <a:rPr lang="th-TH" dirty="0"/>
              <a:t>จังหวัด</a:t>
            </a:r>
          </a:p>
          <a:p>
            <a:pPr marL="342900" indent="-342900">
              <a:buFont typeface="+mj-lt"/>
              <a:buAutoNum type="arabicPeriod"/>
            </a:pPr>
            <a:r>
              <a:rPr lang="th-TH" dirty="0"/>
              <a:t>สถิติจังหวัด กรรมการและเลขานุการ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0B5F22-2D28-42ED-843A-9936E9441CDD}"/>
              </a:ext>
            </a:extLst>
          </p:cNvPr>
          <p:cNvSpPr txBox="1"/>
          <p:nvPr/>
        </p:nvSpPr>
        <p:spPr>
          <a:xfrm>
            <a:off x="6747206" y="3301484"/>
            <a:ext cx="3193503" cy="1477328"/>
          </a:xfrm>
          <a:prstGeom prst="rect">
            <a:avLst/>
          </a:prstGeom>
          <a:solidFill>
            <a:srgbClr val="D6FEBA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h-TH" dirty="0"/>
              <a:t>นายอำเภอ  ประธาน</a:t>
            </a:r>
          </a:p>
          <a:p>
            <a:pPr marL="342900" indent="-342900">
              <a:buFont typeface="+mj-lt"/>
              <a:buAutoNum type="arabicPeriod"/>
            </a:pPr>
            <a:r>
              <a:rPr lang="th-TH" dirty="0"/>
              <a:t>หน่วยงานที่เกี่ยวข้องระดับอำเภอ กรรมการ</a:t>
            </a:r>
          </a:p>
          <a:p>
            <a:pPr marL="342900" indent="-342900">
              <a:buFont typeface="+mj-lt"/>
              <a:buAutoNum type="arabicPeriod"/>
            </a:pPr>
            <a:r>
              <a:rPr lang="th-TH" dirty="0"/>
              <a:t>สถานศึกษา กรรมการ</a:t>
            </a:r>
          </a:p>
          <a:p>
            <a:pPr marL="342900" indent="-342900">
              <a:buFont typeface="+mj-lt"/>
              <a:buAutoNum type="arabicPeriod"/>
            </a:pPr>
            <a:r>
              <a:rPr lang="th-TH" dirty="0"/>
              <a:t>ฝ่ายปกครองที่เกี่ยวข้อง</a:t>
            </a:r>
          </a:p>
          <a:p>
            <a:pPr marL="342900" indent="-342900">
              <a:buFont typeface="+mj-lt"/>
              <a:buAutoNum type="arabicPeriod"/>
            </a:pPr>
            <a:r>
              <a:rPr lang="th-TH" dirty="0"/>
              <a:t>กศน. อำเภอ  เลขานุการ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4334744-65CD-4208-8140-3BEF4AC89D5F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2938077" y="5079646"/>
            <a:ext cx="802639" cy="739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E470DB5-01E1-428F-85A6-762B655BD0FA}"/>
              </a:ext>
            </a:extLst>
          </p:cNvPr>
          <p:cNvSpPr txBox="1"/>
          <p:nvPr/>
        </p:nvSpPr>
        <p:spPr>
          <a:xfrm>
            <a:off x="6771754" y="4855039"/>
            <a:ext cx="3168955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h-TH" dirty="0"/>
              <a:t>กำนัน/ผู้ใหญ่บ้าน</a:t>
            </a:r>
          </a:p>
          <a:p>
            <a:pPr marL="342900" indent="-342900">
              <a:buFont typeface="+mj-lt"/>
              <a:buAutoNum type="arabicPeriod"/>
            </a:pPr>
            <a:r>
              <a:rPr lang="th-TH" dirty="0"/>
              <a:t>กรรมการหมู่บ้าน</a:t>
            </a:r>
          </a:p>
          <a:p>
            <a:pPr marL="342900" indent="-342900">
              <a:buFont typeface="+mj-lt"/>
              <a:buAutoNum type="arabicPeriod"/>
            </a:pPr>
            <a:r>
              <a:rPr lang="th-TH" dirty="0"/>
              <a:t>ครู กศน. ตำบล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87A523ED-9057-467D-BFC1-E0C6999810E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305" y="3335157"/>
            <a:ext cx="1377323" cy="43815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A87FDCC-CCBF-4D0D-ADAC-B98357CDAF5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921" y="1757376"/>
            <a:ext cx="1610238" cy="35224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72926B1-5C54-4479-A32F-47308A8D67A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06" y="3053730"/>
            <a:ext cx="1386461" cy="117621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3D1719F-A28C-4902-9388-0D213916533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06" y="2477296"/>
            <a:ext cx="899988" cy="44576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A8A4C96C-EC9C-4288-9EC2-71FF225CEDF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440" y="2487536"/>
            <a:ext cx="1051956" cy="61753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ACDB8F6-C065-4482-BAFF-519D686B68B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065" y="699622"/>
            <a:ext cx="486474" cy="7297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E0EE9B-23E3-4970-87C2-C76447F086AB}"/>
              </a:ext>
            </a:extLst>
          </p:cNvPr>
          <p:cNvSpPr/>
          <p:nvPr/>
        </p:nvSpPr>
        <p:spPr>
          <a:xfrm>
            <a:off x="4193791" y="3213271"/>
            <a:ext cx="2061028" cy="62411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คณะทำงานระดับอำเภอ</a:t>
            </a:r>
          </a:p>
        </p:txBody>
      </p:sp>
      <p:sp>
        <p:nvSpPr>
          <p:cNvPr id="76" name="Callout: Left Arrow 75">
            <a:extLst>
              <a:ext uri="{FF2B5EF4-FFF2-40B4-BE49-F238E27FC236}">
                <a16:creationId xmlns:a16="http://schemas.microsoft.com/office/drawing/2014/main" id="{1CE595E0-5689-4F59-8454-C27DE85BBEDB}"/>
              </a:ext>
            </a:extLst>
          </p:cNvPr>
          <p:cNvSpPr/>
          <p:nvPr/>
        </p:nvSpPr>
        <p:spPr>
          <a:xfrm>
            <a:off x="9951604" y="4731653"/>
            <a:ext cx="1817995" cy="1114922"/>
          </a:xfrm>
          <a:prstGeom prst="leftArrowCallout">
            <a:avLst>
              <a:gd name="adj1" fmla="val 36510"/>
              <a:gd name="adj2" fmla="val 40827"/>
              <a:gd name="adj3" fmla="val 33632"/>
              <a:gd name="adj4" fmla="val 7115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chemeClr val="tx1"/>
                </a:solidFill>
              </a:rPr>
              <a:t>อสม.</a:t>
            </a:r>
          </a:p>
          <a:p>
            <a:r>
              <a:rPr lang="th-TH" dirty="0">
                <a:solidFill>
                  <a:schemeClr val="tx1"/>
                </a:solidFill>
              </a:rPr>
              <a:t>โรงเรียน</a:t>
            </a:r>
          </a:p>
          <a:p>
            <a:r>
              <a:rPr lang="th-TH" dirty="0">
                <a:solidFill>
                  <a:schemeClr val="tx1"/>
                </a:solidFill>
              </a:rPr>
              <a:t>กลุ่มอาชีพ</a:t>
            </a:r>
          </a:p>
          <a:p>
            <a:r>
              <a:rPr lang="th-TH" dirty="0">
                <a:solidFill>
                  <a:schemeClr val="tx1"/>
                </a:solidFill>
              </a:rPr>
              <a:t>กองทุนหมู่บ้าน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32648AF5-924C-4D3D-858D-29072FAD6C1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964" y="751923"/>
            <a:ext cx="771078" cy="74740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3A9916C5-5FB8-4A73-97AC-71F7889578DC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23" y="1727786"/>
            <a:ext cx="1741486" cy="4876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663E95-02EB-43DC-B9F9-8EE798467A7C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8128" y="5730267"/>
            <a:ext cx="650473" cy="63696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6D76589-A54D-4A25-AFCE-B726D9272636}"/>
              </a:ext>
            </a:extLst>
          </p:cNvPr>
          <p:cNvSpPr txBox="1"/>
          <p:nvPr/>
        </p:nvSpPr>
        <p:spPr>
          <a:xfrm>
            <a:off x="3671431" y="633232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ผู้จัดการ</a:t>
            </a:r>
          </a:p>
        </p:txBody>
      </p:sp>
      <p:sp>
        <p:nvSpPr>
          <p:cNvPr id="16" name="Flowchart: Off-page Connector 15">
            <a:extLst>
              <a:ext uri="{FF2B5EF4-FFF2-40B4-BE49-F238E27FC236}">
                <a16:creationId xmlns:a16="http://schemas.microsoft.com/office/drawing/2014/main" id="{D1436E48-BEE2-40DF-B8F2-8BF1AAB703AE}"/>
              </a:ext>
            </a:extLst>
          </p:cNvPr>
          <p:cNvSpPr/>
          <p:nvPr/>
        </p:nvSpPr>
        <p:spPr>
          <a:xfrm rot="10800000">
            <a:off x="1652251" y="5678907"/>
            <a:ext cx="850317" cy="629534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5CF0B7-67C4-4BF8-A7B0-BBF33AB367AB}"/>
              </a:ext>
            </a:extLst>
          </p:cNvPr>
          <p:cNvSpPr txBox="1"/>
          <p:nvPr/>
        </p:nvSpPr>
        <p:spPr>
          <a:xfrm>
            <a:off x="1565867" y="6367227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กองทุนหมู่บ้าน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2708498-FC02-4A72-BFBE-DF2E7A3E70BD}"/>
              </a:ext>
            </a:extLst>
          </p:cNvPr>
          <p:cNvCxnSpPr/>
          <p:nvPr/>
        </p:nvCxnSpPr>
        <p:spPr>
          <a:xfrm>
            <a:off x="2579939" y="6047873"/>
            <a:ext cx="10424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440F5FD-CE20-4C28-8177-2B071D7DCF35}"/>
              </a:ext>
            </a:extLst>
          </p:cNvPr>
          <p:cNvSpPr/>
          <p:nvPr/>
        </p:nvSpPr>
        <p:spPr>
          <a:xfrm>
            <a:off x="1565867" y="5646820"/>
            <a:ext cx="2811540" cy="1054833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1CB14A-6DD8-43B3-B025-FBD9A1F90333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912" y="741110"/>
            <a:ext cx="718949" cy="71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47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C894-0483-4B05-80F5-49A6CB78B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547863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th-TH" sz="6000" b="1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บรรยากาศการทำงานร่วมกัน</a:t>
            </a:r>
            <a:br>
              <a:rPr lang="th-TH" sz="6000" b="1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6000" b="1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ของวิทยากรแกนนำหลังจากการอบรม</a:t>
            </a:r>
          </a:p>
        </p:txBody>
      </p:sp>
    </p:spTree>
    <p:extLst>
      <p:ext uri="{BB962C8B-B14F-4D97-AF65-F5344CB8AC3E}">
        <p14:creationId xmlns:p14="http://schemas.microsoft.com/office/powerpoint/2010/main" val="1200289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CF025-788C-4082-B48A-3695B7E8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B715C72-6DD7-480C-A943-DF623C553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772" y="1846263"/>
            <a:ext cx="2262782" cy="4022725"/>
          </a:xfrm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50F8CA7-1D0F-41A1-A5E9-2C2D1E6A25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26" y="-17090"/>
            <a:ext cx="3857625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0E51BF-9238-4475-9C3B-29C7E3E5D6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8363" y="-16329"/>
            <a:ext cx="3857625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4D301E-3939-4A6A-A72F-6857983CA8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863" y="-1709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84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9056E-09D3-4E0F-867D-B63B71F65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40D9-EA05-4DF7-8861-CB64F8E54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BBEE8DB-FA74-4EED-9803-F0120A7777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90" y="0"/>
            <a:ext cx="385762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ACA439-C38F-47D9-8FE3-E423C9890C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877" y="0"/>
            <a:ext cx="3857625" cy="6858000"/>
          </a:xfrm>
          <a:prstGeom prst="rect">
            <a:avLst/>
          </a:prstGeom>
        </p:spPr>
      </p:pic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429DD0F-C836-4BE5-9227-020E0C5B31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306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11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F7FCC-913E-4703-9122-044756393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24AA0-6858-4514-9A62-989EEB30A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07BEAA03-D47D-409A-9579-B56B59AAAC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66" y="0"/>
            <a:ext cx="3857625" cy="6858000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7748B56-A003-45F6-A149-9D32529FD0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883" y="0"/>
            <a:ext cx="3857625" cy="6858000"/>
          </a:xfrm>
          <a:prstGeom prst="rect">
            <a:avLst/>
          </a:prstGeom>
        </p:spPr>
      </p:pic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60587D0-FBA3-456B-95E1-20337B8294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111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8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tanding in front of a house&#10;&#10;Description generated with very high confidence">
            <a:extLst>
              <a:ext uri="{FF2B5EF4-FFF2-40B4-BE49-F238E27FC236}">
                <a16:creationId xmlns:a16="http://schemas.microsoft.com/office/drawing/2014/main" id="{440490DB-CBEA-4B6C-92F5-AEF428CCCB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9027"/>
            <a:ext cx="5809367" cy="41432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FB4F5F-EA1E-41B2-8EBD-5438C3955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endParaRPr lang="th-TH"/>
          </a:p>
        </p:txBody>
      </p:sp>
      <p:pic>
        <p:nvPicPr>
          <p:cNvPr id="9" name="Picture 8" descr="A store in a brick building&#10;&#10;Description generated with very high confidence">
            <a:extLst>
              <a:ext uri="{FF2B5EF4-FFF2-40B4-BE49-F238E27FC236}">
                <a16:creationId xmlns:a16="http://schemas.microsoft.com/office/drawing/2014/main" id="{78CA4BA3-60FB-41BA-9402-A28AB99B41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868" y="0"/>
            <a:ext cx="5022000" cy="3766500"/>
          </a:xfrm>
          <a:prstGeom prst="rect">
            <a:avLst/>
          </a:prstGeom>
        </p:spPr>
      </p:pic>
      <p:pic>
        <p:nvPicPr>
          <p:cNvPr id="7" name="Picture 6" descr="A sign on the side of a fence&#10;&#10;Description generated with high confidence">
            <a:extLst>
              <a:ext uri="{FF2B5EF4-FFF2-40B4-BE49-F238E27FC236}">
                <a16:creationId xmlns:a16="http://schemas.microsoft.com/office/drawing/2014/main" id="{9A478B7C-9E42-4FF0-A7F8-F7D8B7F1E2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367" y="3282140"/>
            <a:ext cx="6382633" cy="3766500"/>
          </a:xfrm>
          <a:prstGeom prst="rect">
            <a:avLst/>
          </a:prstGeom>
        </p:spPr>
      </p:pic>
      <p:pic>
        <p:nvPicPr>
          <p:cNvPr id="10" name="Content Placeholder 7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F433FDCC-4912-4572-A132-FF6D7F224D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814" y="-484360"/>
            <a:ext cx="2421239" cy="3766500"/>
          </a:xfrm>
          <a:prstGeom prst="rect">
            <a:avLst/>
          </a:prstGeom>
        </p:spPr>
      </p:pic>
      <p:pic>
        <p:nvPicPr>
          <p:cNvPr id="5" name="Content Placeholder 4" descr="A group of people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id="{55866F55-1ACF-484C-A3AA-0E02D6F57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0054" y="0"/>
            <a:ext cx="5022000" cy="3313565"/>
          </a:xfrm>
        </p:spPr>
      </p:pic>
    </p:spTree>
    <p:extLst>
      <p:ext uri="{BB962C8B-B14F-4D97-AF65-F5344CB8AC3E}">
        <p14:creationId xmlns:p14="http://schemas.microsoft.com/office/powerpoint/2010/main" val="30448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81BAD-446B-4097-B2CA-F24B96BB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A4DF2-F6AE-4712-8136-5AEFDF083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3" name="Picture 1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567FD158-E79B-4890-B30B-E11E45FBFF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594" y="23645"/>
            <a:ext cx="3857625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E14619-BD5C-46CD-BFC7-15D7910D96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743" y="23645"/>
            <a:ext cx="3857625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A2DDFA-A14F-400E-A715-5B6D482F58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5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68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BA5C0-BA70-4893-9EC6-6B5A2E680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ช่องการติดต่อสื่อสาร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F7835-A3C7-4BDE-9330-4EB2A041D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7379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h-TH" sz="4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Line </a:t>
            </a:r>
            <a:r>
              <a:rPr lang="th-TH" sz="4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 “เน็ตประชารัฐ แกนนำ </a:t>
            </a:r>
            <a:r>
              <a:rPr lang="en-US" sz="4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#3</a:t>
            </a:r>
            <a:r>
              <a:rPr lang="th-TH" sz="4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www.netpracharat.com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puttachart@hotmail.com</a:t>
            </a:r>
            <a:endParaRPr lang="th-TH" sz="4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6675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F6BB2E5-F5C5-4876-9282-B0246E0357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53EAE7-3851-4CE7-BE81-EF90F19EF0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5EFB6A-0AF1-46B2-B103-4AA6C7B3102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D3E4EC-9CAC-455D-8511-5C0D0BEFCF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DF40A7-2316-4304-8880-2FA7451E93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BD36A9-BAC7-415E-8DDB-4C743838F5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34353577-6459-4EE8-9D99-7180643993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8351499" cy="47448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516D9A-F99A-4203-AF96-57428D023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6128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 sz="4400" dirty="0">
                <a:solidFill>
                  <a:srgbClr val="FFFF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บรรยากาศของจุดติดตั้งเน็ตประชารัฐ</a:t>
            </a:r>
            <a:endParaRPr lang="en-US" sz="4400" dirty="0">
              <a:solidFill>
                <a:srgbClr val="FFFFF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4" name="Content Placeholder 10" descr="A picture containing child, person, little, ground&#10;&#10;Description generated with very high confidence">
            <a:extLst>
              <a:ext uri="{FF2B5EF4-FFF2-40B4-BE49-F238E27FC236}">
                <a16:creationId xmlns:a16="http://schemas.microsoft.com/office/drawing/2014/main" id="{2955A7B2-BB86-4C24-8C6B-41AF1A07E1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7357" y="-57175"/>
            <a:ext cx="3601483" cy="480197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4F8CAE-B277-4EE7-AD2A-39651859C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50208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5627614-0421-44C9-BA45-98C62DB304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5CF63B-42D2-437D-AF2A-6C97E4CADD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D988CC-1BCA-4015-B859-258C2B796EA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7540109-CF43-47F9-8FE7-EDA4BD692F2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1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4FA15D-C738-4D25-9598-13735B0C5E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7252E9-008D-4B3D-9621-A2CCC288DC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5A200FFE-ECEC-42A2-85C9-C25E6B5E9D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4519" y="66254"/>
            <a:ext cx="2926080" cy="4748141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1DE7AB3-B5E2-4D68-B49F-A90366B36A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9220282" y="66254"/>
            <a:ext cx="2926400" cy="4748182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C47252B-8DEE-457A-A019-691E549EF4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6192371" y="32583"/>
            <a:ext cx="2922602" cy="47492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24F148-8B26-4F43-B699-6F14A233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 sz="4400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ข้อมูลการใช้งานเน็ตประชารัฐ</a:t>
            </a:r>
            <a:endParaRPr lang="en-US" sz="4400" dirty="0">
              <a:solidFill>
                <a:srgbClr val="FFFFFF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8" name="Content Placeholder 7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0D50A9DA-67CC-4544-9292-3408EBE6C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38" y="66254"/>
            <a:ext cx="2997971" cy="4663670"/>
          </a:xfrm>
        </p:spPr>
      </p:pic>
    </p:spTree>
    <p:extLst>
      <p:ext uri="{BB962C8B-B14F-4D97-AF65-F5344CB8AC3E}">
        <p14:creationId xmlns:p14="http://schemas.microsoft.com/office/powerpoint/2010/main" val="1254681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697AD-FD10-4767-82B5-7479871D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5364C-3582-4882-B670-E9CE49C7B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D95C7D-F253-4222-A238-F13653D716CF}"/>
              </a:ext>
            </a:extLst>
          </p:cNvPr>
          <p:cNvSpPr txBox="1"/>
          <p:nvPr/>
        </p:nvSpPr>
        <p:spPr>
          <a:xfrm>
            <a:off x="0" y="644250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ที่มา</a:t>
            </a:r>
            <a:r>
              <a:rPr lang="en-US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รายงานที่ 4 รายงานปริมาณการใช้งาน ( </a:t>
            </a:r>
            <a:r>
              <a:rPr lang="en-US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Bandwidth Utilization Report)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ศูนย์บริหารจัดการโครงข่าย ( </a:t>
            </a:r>
            <a:r>
              <a:rPr lang="en-US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Network Operation Center : NOC ) 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ประเดือนตุลาคม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94D0AA-EE34-47E3-B29B-8E7C6E0EAF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AE92AF-C8AF-4071-9FFF-DF24B29C05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B2FCC1-2BBF-430A-A463-6C3EE85F8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ข้อมูลการใช้งานเน็ตประชารัฐในเดือนตุลาคม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0648F3-9802-4EA0-9F58-4B071B1E97B4}"/>
              </a:ext>
            </a:extLst>
          </p:cNvPr>
          <p:cNvSpPr txBox="1"/>
          <p:nvPr/>
        </p:nvSpPr>
        <p:spPr>
          <a:xfrm>
            <a:off x="16329" y="5524088"/>
            <a:ext cx="12325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ที่มา</a:t>
            </a:r>
            <a:r>
              <a:rPr lang="en-US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รายงานที่ 4 รายงานปริมาณการใช้งาน ( </a:t>
            </a:r>
            <a:r>
              <a:rPr lang="en-US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Bandwidth Utilization Report)</a:t>
            </a: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ศูนย์บริหารจัดการโครงข่าย ( </a:t>
            </a:r>
            <a:r>
              <a:rPr lang="en-US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Network Operation Center : NOC ) </a:t>
            </a:r>
            <a:b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ประเดือนตุลาคม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8CECED-8A12-44D5-A37D-E635507E1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302245"/>
              </p:ext>
            </p:extLst>
          </p:nvPr>
        </p:nvGraphicFramePr>
        <p:xfrm>
          <a:off x="378850" y="2000226"/>
          <a:ext cx="11426702" cy="3215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7049">
                  <a:extLst>
                    <a:ext uri="{9D8B030D-6E8A-4147-A177-3AD203B41FA5}">
                      <a16:colId xmlns:a16="http://schemas.microsoft.com/office/drawing/2014/main" val="3434398258"/>
                    </a:ext>
                  </a:extLst>
                </a:gridCol>
                <a:gridCol w="2463653">
                  <a:extLst>
                    <a:ext uri="{9D8B030D-6E8A-4147-A177-3AD203B41FA5}">
                      <a16:colId xmlns:a16="http://schemas.microsoft.com/office/drawing/2014/main" val="141811532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2658912"/>
                    </a:ext>
                  </a:extLst>
                </a:gridCol>
              </a:tblGrid>
              <a:tr h="536200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รายการ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ทั้งประเทศ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กลุ่มจังหวัดที่</a:t>
                      </a:r>
                      <a:r>
                        <a:rPr lang="en-US" sz="36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3</a:t>
                      </a:r>
                      <a:endParaRPr lang="th-TH" sz="36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360799"/>
                  </a:ext>
                </a:extLst>
              </a:tr>
              <a:tr h="474100">
                <a:tc>
                  <a:txBody>
                    <a:bodyPr/>
                    <a:lstStyle/>
                    <a:p>
                      <a:r>
                        <a:rPr lang="th-TH" sz="36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จำนวนเน็ตประชารัฐที่เปิดให้บริการในเดือนตุลาคม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36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19,965 แห่ง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36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4,812 แห่ง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329993"/>
                  </a:ext>
                </a:extLst>
              </a:tr>
              <a:tr h="536200">
                <a:tc>
                  <a:txBody>
                    <a:bodyPr/>
                    <a:lstStyle/>
                    <a:p>
                      <a:r>
                        <a:rPr lang="th-TH" sz="36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จำนวนคนใช้งาน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36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2,476,060 คน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36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686,159 คน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5921"/>
                  </a:ext>
                </a:extLst>
              </a:tr>
              <a:tr h="536200">
                <a:tc>
                  <a:txBody>
                    <a:bodyPr/>
                    <a:lstStyle/>
                    <a:p>
                      <a:r>
                        <a:rPr lang="th-TH" sz="36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จำนวนผู้ใช้งานโดยเฉลี่ย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36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124 คน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36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143 คน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674128"/>
                  </a:ext>
                </a:extLst>
              </a:tr>
              <a:tr h="654711">
                <a:tc>
                  <a:txBody>
                    <a:bodyPr/>
                    <a:lstStyle/>
                    <a:p>
                      <a:r>
                        <a:rPr lang="th-TH" sz="36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จำนวนเน็ตประชารัฐที่มีคนใช้งานต่ำกว่าค่าเฉลี่ย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36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12,063 แห่ง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36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2,879 แห่ง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889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83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B2BCE-DB0F-47EE-9BCE-A0C16FBDA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509" y="87631"/>
            <a:ext cx="8850731" cy="975563"/>
          </a:xfrm>
        </p:spPr>
        <p:txBody>
          <a:bodyPr>
            <a:normAutofit/>
          </a:bodyPr>
          <a:lstStyle/>
          <a:p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</a:t>
            </a:r>
            <a:r>
              <a:rPr lang="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สร้างการรับรู้เน็ตประชารัฐสู่ประชาชน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272" name="Diagram 271">
            <a:extLst>
              <a:ext uri="{FF2B5EF4-FFF2-40B4-BE49-F238E27FC236}">
                <a16:creationId xmlns:a16="http://schemas.microsoft.com/office/drawing/2014/main" id="{D8603C04-3630-4F25-BC8B-0F968DE5D6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9439373"/>
              </p:ext>
            </p:extLst>
          </p:nvPr>
        </p:nvGraphicFramePr>
        <p:xfrm>
          <a:off x="-2405487" y="9306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6" name="Group 95">
            <a:extLst>
              <a:ext uri="{FF2B5EF4-FFF2-40B4-BE49-F238E27FC236}">
                <a16:creationId xmlns:a16="http://schemas.microsoft.com/office/drawing/2014/main" id="{18F98EE0-1874-4698-B500-A0AB347F4207}"/>
              </a:ext>
            </a:extLst>
          </p:cNvPr>
          <p:cNvGrpSpPr/>
          <p:nvPr/>
        </p:nvGrpSpPr>
        <p:grpSpPr>
          <a:xfrm>
            <a:off x="3435320" y="1370387"/>
            <a:ext cx="4057476" cy="4750486"/>
            <a:chOff x="5323591" y="1342266"/>
            <a:chExt cx="4057476" cy="4750486"/>
          </a:xfrm>
        </p:grpSpPr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ABA1F8BC-9452-40A7-865E-90D7548F9209}"/>
                </a:ext>
              </a:extLst>
            </p:cNvPr>
            <p:cNvSpPr txBox="1"/>
            <p:nvPr/>
          </p:nvSpPr>
          <p:spPr>
            <a:xfrm>
              <a:off x="5323591" y="1342266"/>
              <a:ext cx="3447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สร้างวิทยากรแกนนำจากครู กศน. และภาคีจากทั่วประเทศ</a:t>
              </a:r>
            </a:p>
            <a:p>
              <a:r>
                <a:rPr lang="th-TH" sz="2400" dirty="0">
                  <a:highlight>
                    <a:srgbClr val="D6AD46"/>
                  </a:highligh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รวม </a:t>
              </a:r>
              <a:r>
                <a:rPr lang="en-US" sz="2400" dirty="0">
                  <a:highlight>
                    <a:srgbClr val="D6AD46"/>
                  </a:highlight>
                  <a:latin typeface="TH Sarabun New" panose="020B0500040200020003" pitchFamily="34" charset="-34"/>
                  <a:cs typeface="TH Sarabun New" panose="020B0500040200020003" pitchFamily="34" charset="-34"/>
                </a:rPr>
                <a:t>1,000 </a:t>
              </a:r>
              <a:r>
                <a:rPr lang="th-TH" sz="2400" dirty="0">
                  <a:highlight>
                    <a:srgbClr val="D6AD46"/>
                  </a:highligh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คน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B8EA3E6-9F5D-45AA-8690-AA70EA4B5DEC}"/>
                </a:ext>
              </a:extLst>
            </p:cNvPr>
            <p:cNvSpPr txBox="1"/>
            <p:nvPr/>
          </p:nvSpPr>
          <p:spPr>
            <a:xfrm>
              <a:off x="5345907" y="2774577"/>
              <a:ext cx="40351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วิทยากรแกนนำ 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คน รับผิดชอบ 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25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หมู่บ้าน </a:t>
              </a:r>
              <a:b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สอนผู้นำชุมชนและวิทยากรเน็ตประชารัฐ </a:t>
              </a:r>
            </a:p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อย่างน้อยหมู่บ้าน 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4 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คน</a:t>
              </a:r>
            </a:p>
            <a:p>
              <a:r>
                <a:rPr lang="th-TH" sz="2400" dirty="0">
                  <a:highlight>
                    <a:srgbClr val="F9A9F9"/>
                  </a:highligh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รวม </a:t>
              </a:r>
              <a:r>
                <a:rPr lang="en-US" sz="2400" dirty="0">
                  <a:highlight>
                    <a:srgbClr val="F9A9F9"/>
                  </a:highlight>
                  <a:latin typeface="TH Sarabun New" panose="020B0500040200020003" pitchFamily="34" charset="-34"/>
                  <a:cs typeface="TH Sarabun New" panose="020B0500040200020003" pitchFamily="34" charset="-34"/>
                </a:rPr>
                <a:t>100,000</a:t>
              </a:r>
              <a:r>
                <a:rPr lang="th-TH" sz="2400" dirty="0">
                  <a:highlight>
                    <a:srgbClr val="F9A9F9"/>
                  </a:highlight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คน</a:t>
              </a:r>
              <a:r>
                <a:rPr lang="th" sz="2400" dirty="0">
                  <a:highlight>
                    <a:srgbClr val="F9A9F9"/>
                  </a:highlight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ได้ ครู ข </a:t>
              </a:r>
              <a:r>
                <a:rPr lang="en-US" sz="2400" dirty="0">
                  <a:highlight>
                    <a:srgbClr val="F9A9F9"/>
                  </a:highlight>
                  <a:latin typeface="TH Sarabun New" panose="020B0500040200020003" pitchFamily="34" charset="-34"/>
                  <a:cs typeface="TH Sarabun New" panose="020B0500040200020003" pitchFamily="34" charset="-34"/>
                </a:rPr>
                <a:t>24,700 </a:t>
              </a:r>
              <a:r>
                <a:rPr lang="th" sz="2400" dirty="0">
                  <a:highlight>
                    <a:srgbClr val="F9A9F9"/>
                  </a:highligh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คน</a:t>
              </a:r>
              <a:endParaRPr lang="th-TH" sz="2400" dirty="0">
                <a:highlight>
                  <a:srgbClr val="F9A9F9"/>
                </a:highligh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323A611-1270-4063-BDBB-65CA93AA3C74}"/>
                </a:ext>
              </a:extLst>
            </p:cNvPr>
            <p:cNvSpPr txBox="1"/>
            <p:nvPr/>
          </p:nvSpPr>
          <p:spPr>
            <a:xfrm>
              <a:off x="5324400" y="4523092"/>
              <a:ext cx="40351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ผู้นำชุมชนและวิทยากรเน็ตประชารัฐ 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ทีม </a:t>
              </a:r>
              <a:b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สอนประชาชนใช้งานเน็ตประชารัฐ</a:t>
              </a:r>
              <a:b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หมู่บ้านละ 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30-40 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คน</a:t>
              </a:r>
            </a:p>
            <a:p>
              <a:r>
                <a:rPr lang="th-TH" sz="2400" dirty="0">
                  <a:highlight>
                    <a:srgbClr val="FFFF00"/>
                  </a:highligh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รวม </a:t>
              </a:r>
              <a:r>
                <a:rPr lang="en-US" sz="2400" dirty="0">
                  <a:highlight>
                    <a:srgbClr val="FFFF00"/>
                  </a:highlight>
                  <a:latin typeface="TH Sarabun New" panose="020B0500040200020003" pitchFamily="34" charset="-34"/>
                  <a:cs typeface="TH Sarabun New" panose="020B0500040200020003" pitchFamily="34" charset="-34"/>
                </a:rPr>
                <a:t>750,000-1,000,000</a:t>
              </a:r>
              <a:r>
                <a:rPr lang="th-TH" sz="2400" dirty="0">
                  <a:highlight>
                    <a:srgbClr val="FFFF00"/>
                  </a:highlight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คน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1E4A7A0-4EF3-48F6-8038-F987B1E9C040}"/>
              </a:ext>
            </a:extLst>
          </p:cNvPr>
          <p:cNvGrpSpPr/>
          <p:nvPr/>
        </p:nvGrpSpPr>
        <p:grpSpPr>
          <a:xfrm>
            <a:off x="7039240" y="1798337"/>
            <a:ext cx="5018846" cy="4266248"/>
            <a:chOff x="197897" y="1345686"/>
            <a:chExt cx="5018846" cy="4266248"/>
          </a:xfrm>
        </p:grpSpPr>
        <p:sp>
          <p:nvSpPr>
            <p:cNvPr id="29" name="Smiley Face 28">
              <a:extLst>
                <a:ext uri="{FF2B5EF4-FFF2-40B4-BE49-F238E27FC236}">
                  <a16:creationId xmlns:a16="http://schemas.microsoft.com/office/drawing/2014/main" id="{6EA0A2CC-3B33-41B6-AFCE-7741196E4C7E}"/>
                </a:ext>
              </a:extLst>
            </p:cNvPr>
            <p:cNvSpPr/>
            <p:nvPr/>
          </p:nvSpPr>
          <p:spPr>
            <a:xfrm>
              <a:off x="197897" y="4010489"/>
              <a:ext cx="449943" cy="420914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9" name="Smiley Face 38">
              <a:extLst>
                <a:ext uri="{FF2B5EF4-FFF2-40B4-BE49-F238E27FC236}">
                  <a16:creationId xmlns:a16="http://schemas.microsoft.com/office/drawing/2014/main" id="{BD48D72D-3EF7-4DD3-8DEB-29CDD03B1C9A}"/>
                </a:ext>
              </a:extLst>
            </p:cNvPr>
            <p:cNvSpPr/>
            <p:nvPr/>
          </p:nvSpPr>
          <p:spPr>
            <a:xfrm>
              <a:off x="4766800" y="3973772"/>
              <a:ext cx="449943" cy="420914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Smiley Face 40">
              <a:extLst>
                <a:ext uri="{FF2B5EF4-FFF2-40B4-BE49-F238E27FC236}">
                  <a16:creationId xmlns:a16="http://schemas.microsoft.com/office/drawing/2014/main" id="{674D7E2D-BA5E-4E64-A952-CED69D7AFE34}"/>
                </a:ext>
              </a:extLst>
            </p:cNvPr>
            <p:cNvSpPr/>
            <p:nvPr/>
          </p:nvSpPr>
          <p:spPr>
            <a:xfrm>
              <a:off x="2454827" y="4684390"/>
              <a:ext cx="449943" cy="420914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9" name="Smiley Face 48">
              <a:extLst>
                <a:ext uri="{FF2B5EF4-FFF2-40B4-BE49-F238E27FC236}">
                  <a16:creationId xmlns:a16="http://schemas.microsoft.com/office/drawing/2014/main" id="{DACED4AA-FA12-4922-81D3-95DCA9C30B2B}"/>
                </a:ext>
              </a:extLst>
            </p:cNvPr>
            <p:cNvSpPr/>
            <p:nvPr/>
          </p:nvSpPr>
          <p:spPr>
            <a:xfrm>
              <a:off x="3346220" y="4676690"/>
              <a:ext cx="449943" cy="4209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1" name="Smiley Face 50">
              <a:extLst>
                <a:ext uri="{FF2B5EF4-FFF2-40B4-BE49-F238E27FC236}">
                  <a16:creationId xmlns:a16="http://schemas.microsoft.com/office/drawing/2014/main" id="{34BEC0A6-98BA-485D-9F89-AD8B076F650B}"/>
                </a:ext>
              </a:extLst>
            </p:cNvPr>
            <p:cNvSpPr/>
            <p:nvPr/>
          </p:nvSpPr>
          <p:spPr>
            <a:xfrm>
              <a:off x="3700356" y="4188025"/>
              <a:ext cx="449943" cy="420914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3" name="Smiley Face 52">
              <a:extLst>
                <a:ext uri="{FF2B5EF4-FFF2-40B4-BE49-F238E27FC236}">
                  <a16:creationId xmlns:a16="http://schemas.microsoft.com/office/drawing/2014/main" id="{D5A7ADF5-2DAC-4751-B964-1509240233CB}"/>
                </a:ext>
              </a:extLst>
            </p:cNvPr>
            <p:cNvSpPr/>
            <p:nvPr/>
          </p:nvSpPr>
          <p:spPr>
            <a:xfrm>
              <a:off x="4231601" y="4260277"/>
              <a:ext cx="449943" cy="420914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58" name="Smiley Face 257">
              <a:extLst>
                <a:ext uri="{FF2B5EF4-FFF2-40B4-BE49-F238E27FC236}">
                  <a16:creationId xmlns:a16="http://schemas.microsoft.com/office/drawing/2014/main" id="{54BCD6CF-7689-4BB3-8BCF-7CCF5B4DBCA7}"/>
                </a:ext>
              </a:extLst>
            </p:cNvPr>
            <p:cNvSpPr/>
            <p:nvPr/>
          </p:nvSpPr>
          <p:spPr>
            <a:xfrm>
              <a:off x="1457702" y="5191020"/>
              <a:ext cx="449943" cy="4209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60" name="Smiley Face 259">
              <a:extLst>
                <a:ext uri="{FF2B5EF4-FFF2-40B4-BE49-F238E27FC236}">
                  <a16:creationId xmlns:a16="http://schemas.microsoft.com/office/drawing/2014/main" id="{C2770FC8-894C-4D3B-A54A-3B43CB2CF410}"/>
                </a:ext>
              </a:extLst>
            </p:cNvPr>
            <p:cNvSpPr/>
            <p:nvPr/>
          </p:nvSpPr>
          <p:spPr>
            <a:xfrm>
              <a:off x="1015019" y="4085936"/>
              <a:ext cx="449943" cy="4209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62" name="Smiley Face 261">
              <a:extLst>
                <a:ext uri="{FF2B5EF4-FFF2-40B4-BE49-F238E27FC236}">
                  <a16:creationId xmlns:a16="http://schemas.microsoft.com/office/drawing/2014/main" id="{814CF5A7-D214-4EE6-A7B6-5020F63D8BF8}"/>
                </a:ext>
              </a:extLst>
            </p:cNvPr>
            <p:cNvSpPr/>
            <p:nvPr/>
          </p:nvSpPr>
          <p:spPr>
            <a:xfrm>
              <a:off x="1060399" y="4737093"/>
              <a:ext cx="449943" cy="4209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64" name="Smiley Face 263">
              <a:extLst>
                <a:ext uri="{FF2B5EF4-FFF2-40B4-BE49-F238E27FC236}">
                  <a16:creationId xmlns:a16="http://schemas.microsoft.com/office/drawing/2014/main" id="{69AD0D1E-1B08-4100-A99B-BB54B49856C3}"/>
                </a:ext>
              </a:extLst>
            </p:cNvPr>
            <p:cNvSpPr/>
            <p:nvPr/>
          </p:nvSpPr>
          <p:spPr>
            <a:xfrm>
              <a:off x="2887790" y="5154798"/>
              <a:ext cx="449943" cy="4209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66" name="Smiley Face 265">
              <a:extLst>
                <a:ext uri="{FF2B5EF4-FFF2-40B4-BE49-F238E27FC236}">
                  <a16:creationId xmlns:a16="http://schemas.microsoft.com/office/drawing/2014/main" id="{6F6F5CF3-BE35-421E-B734-6ACE4001C847}"/>
                </a:ext>
              </a:extLst>
            </p:cNvPr>
            <p:cNvSpPr/>
            <p:nvPr/>
          </p:nvSpPr>
          <p:spPr>
            <a:xfrm>
              <a:off x="1870985" y="4894847"/>
              <a:ext cx="449943" cy="4209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8" name="Smiley Face 37">
              <a:extLst>
                <a:ext uri="{FF2B5EF4-FFF2-40B4-BE49-F238E27FC236}">
                  <a16:creationId xmlns:a16="http://schemas.microsoft.com/office/drawing/2014/main" id="{E88446E4-BBE9-437E-B45E-679865B7FB5C}"/>
                </a:ext>
              </a:extLst>
            </p:cNvPr>
            <p:cNvSpPr/>
            <p:nvPr/>
          </p:nvSpPr>
          <p:spPr>
            <a:xfrm>
              <a:off x="501493" y="4463019"/>
              <a:ext cx="449943" cy="42091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25C901E-1112-44B4-ACF1-F93598236C03}"/>
                </a:ext>
              </a:extLst>
            </p:cNvPr>
            <p:cNvCxnSpPr>
              <a:cxnSpLocks/>
              <a:stCxn id="23" idx="3"/>
              <a:endCxn id="27" idx="7"/>
            </p:cNvCxnSpPr>
            <p:nvPr/>
          </p:nvCxnSpPr>
          <p:spPr>
            <a:xfrm flipH="1">
              <a:off x="1281064" y="2476158"/>
              <a:ext cx="829895" cy="6340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E41C07D-E95B-4280-98F4-3AB43F20BE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06205" y="2435490"/>
              <a:ext cx="378406" cy="11085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5AE11C03-4D79-49D4-8DE7-BF66C20A27A7}"/>
                </a:ext>
              </a:extLst>
            </p:cNvPr>
            <p:cNvCxnSpPr>
              <a:cxnSpLocks/>
              <a:endCxn id="55" idx="0"/>
            </p:cNvCxnSpPr>
            <p:nvPr/>
          </p:nvCxnSpPr>
          <p:spPr>
            <a:xfrm>
              <a:off x="2714943" y="2555394"/>
              <a:ext cx="253298" cy="81290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4A71628-93EF-4DA0-924E-17443092220B}"/>
                </a:ext>
              </a:extLst>
            </p:cNvPr>
            <p:cNvCxnSpPr>
              <a:cxnSpLocks/>
              <a:stCxn id="23" idx="5"/>
              <a:endCxn id="59" idx="1"/>
            </p:cNvCxnSpPr>
            <p:nvPr/>
          </p:nvCxnSpPr>
          <p:spPr>
            <a:xfrm>
              <a:off x="3061584" y="2476158"/>
              <a:ext cx="774883" cy="6626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8734C302-4316-4CD8-B3FA-635941659EEF}"/>
                </a:ext>
              </a:extLst>
            </p:cNvPr>
            <p:cNvCxnSpPr>
              <a:cxnSpLocks/>
              <a:endCxn id="258" idx="0"/>
            </p:cNvCxnSpPr>
            <p:nvPr/>
          </p:nvCxnSpPr>
          <p:spPr>
            <a:xfrm flipH="1">
              <a:off x="1682674" y="4166582"/>
              <a:ext cx="282032" cy="102443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E8831D1B-0396-443C-A6B5-FF7E78FE059A}"/>
                </a:ext>
              </a:extLst>
            </p:cNvPr>
            <p:cNvCxnSpPr>
              <a:cxnSpLocks/>
              <a:stCxn id="57" idx="4"/>
              <a:endCxn id="266" idx="0"/>
            </p:cNvCxnSpPr>
            <p:nvPr/>
          </p:nvCxnSpPr>
          <p:spPr>
            <a:xfrm>
              <a:off x="1993946" y="4336754"/>
              <a:ext cx="102011" cy="55809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F173600D-2CE2-436D-984A-9C4383D2BFED}"/>
                </a:ext>
              </a:extLst>
            </p:cNvPr>
            <p:cNvCxnSpPr>
              <a:cxnSpLocks/>
              <a:endCxn id="262" idx="7"/>
            </p:cNvCxnSpPr>
            <p:nvPr/>
          </p:nvCxnSpPr>
          <p:spPr>
            <a:xfrm flipH="1">
              <a:off x="1444449" y="4272789"/>
              <a:ext cx="401519" cy="52594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39471A48-28EB-4087-9FD5-29E02751A5A1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 flipH="1">
              <a:off x="2679799" y="4053732"/>
              <a:ext cx="147893" cy="63065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5AEED52-48D4-48EE-B599-BC9EEC0790EB}"/>
                </a:ext>
              </a:extLst>
            </p:cNvPr>
            <p:cNvCxnSpPr>
              <a:cxnSpLocks/>
              <a:stCxn id="55" idx="5"/>
              <a:endCxn id="49" idx="0"/>
            </p:cNvCxnSpPr>
            <p:nvPr/>
          </p:nvCxnSpPr>
          <p:spPr>
            <a:xfrm>
              <a:off x="3260740" y="4049676"/>
              <a:ext cx="310452" cy="62701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255F0AB9-25F0-44AE-909D-13F597417C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25274" y="3791574"/>
              <a:ext cx="165072" cy="42325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CD4BED27-80FF-46CB-9C55-616988CFC10F}"/>
                </a:ext>
              </a:extLst>
            </p:cNvPr>
            <p:cNvCxnSpPr>
              <a:cxnSpLocks/>
            </p:cNvCxnSpPr>
            <p:nvPr/>
          </p:nvCxnSpPr>
          <p:spPr>
            <a:xfrm>
              <a:off x="4456572" y="3568679"/>
              <a:ext cx="412759" cy="4354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28FC794B-6990-4AAE-A5CE-5B024B75AD5B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>
              <a:off x="4315264" y="3753509"/>
              <a:ext cx="141309" cy="50676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CB653B2-C532-4C73-9783-7D5BC4A9E2D9}"/>
                </a:ext>
              </a:extLst>
            </p:cNvPr>
            <p:cNvSpPr/>
            <p:nvPr/>
          </p:nvSpPr>
          <p:spPr>
            <a:xfrm>
              <a:off x="1580289" y="3538468"/>
              <a:ext cx="827313" cy="79828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ผู้นำชุมชน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62A5846-2FDA-4FAC-B980-3820942D678D}"/>
                </a:ext>
              </a:extLst>
            </p:cNvPr>
            <p:cNvSpPr/>
            <p:nvPr/>
          </p:nvSpPr>
          <p:spPr>
            <a:xfrm>
              <a:off x="3715310" y="3021946"/>
              <a:ext cx="827313" cy="79828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ผู้นำชุมชน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FFC2528-F039-4025-A5B5-B4BCA9A8F12B}"/>
                </a:ext>
              </a:extLst>
            </p:cNvPr>
            <p:cNvSpPr/>
            <p:nvPr/>
          </p:nvSpPr>
          <p:spPr>
            <a:xfrm>
              <a:off x="1914078" y="1345686"/>
              <a:ext cx="1344387" cy="1324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วิทยากรแกนนำ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43D24005-EFF2-47FA-A3EE-12FA78E5DEB9}"/>
                </a:ext>
              </a:extLst>
            </p:cNvPr>
            <p:cNvCxnSpPr>
              <a:cxnSpLocks/>
              <a:endCxn id="264" idx="0"/>
            </p:cNvCxnSpPr>
            <p:nvPr/>
          </p:nvCxnSpPr>
          <p:spPr>
            <a:xfrm>
              <a:off x="3064550" y="4083080"/>
              <a:ext cx="48212" cy="107171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BD033374-71FF-4E98-B642-CBE8FDE543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4407" y="3614526"/>
              <a:ext cx="318693" cy="43920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8C972980-6DEB-4BDD-810F-22B24A230C4E}"/>
                </a:ext>
              </a:extLst>
            </p:cNvPr>
            <p:cNvCxnSpPr>
              <a:cxnSpLocks/>
            </p:cNvCxnSpPr>
            <p:nvPr/>
          </p:nvCxnSpPr>
          <p:spPr>
            <a:xfrm>
              <a:off x="1157936" y="3669281"/>
              <a:ext cx="38999" cy="44233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25C1954D-CDFD-4405-A5C2-48C0980394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8336" y="3649942"/>
              <a:ext cx="206885" cy="8067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C6C8EA1-282D-4199-82FF-B31E00067889}"/>
                </a:ext>
              </a:extLst>
            </p:cNvPr>
            <p:cNvSpPr/>
            <p:nvPr/>
          </p:nvSpPr>
          <p:spPr>
            <a:xfrm>
              <a:off x="574908" y="2993288"/>
              <a:ext cx="827313" cy="79828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ผู้นำชุมชน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05D7F4C-16EE-4C4D-B7A6-5A82D92D2159}"/>
                </a:ext>
              </a:extLst>
            </p:cNvPr>
            <p:cNvSpPr/>
            <p:nvPr/>
          </p:nvSpPr>
          <p:spPr>
            <a:xfrm>
              <a:off x="2554584" y="3368296"/>
              <a:ext cx="827313" cy="79828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ผู้นำชุมชน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8998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31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979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4473</TotalTime>
  <Words>613</Words>
  <Application>Microsoft Office PowerPoint</Application>
  <PresentationFormat>Widescreen</PresentationFormat>
  <Paragraphs>162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Angsana New</vt:lpstr>
      <vt:lpstr>Calibri</vt:lpstr>
      <vt:lpstr>Calibri Light</vt:lpstr>
      <vt:lpstr>Cordia New</vt:lpstr>
      <vt:lpstr>TH Sarabun New</vt:lpstr>
      <vt:lpstr>TH SarabunIT๙</vt:lpstr>
      <vt:lpstr>Wingdings</vt:lpstr>
      <vt:lpstr>Retrospect</vt:lpstr>
      <vt:lpstr>แนวทางการทำงานของ  “วิทยากรแกนนำเน็ตประชารัฐ”</vt:lpstr>
      <vt:lpstr>PowerPoint Presentation</vt:lpstr>
      <vt:lpstr>บรรยากาศของจุดติดตั้งเน็ตประชารัฐ</vt:lpstr>
      <vt:lpstr>ข้อมูลการใช้งานเน็ตประชารัฐ</vt:lpstr>
      <vt:lpstr>PowerPoint Presentation</vt:lpstr>
      <vt:lpstr>ข้อมูลการใช้งานเน็ตประชารัฐในเดือนตุลาคม</vt:lpstr>
      <vt:lpstr>วิธีการสร้างการรับรู้เน็ตประชารัฐสู่ประชาชน</vt:lpstr>
      <vt:lpstr>PowerPoint Presentation</vt:lpstr>
      <vt:lpstr>PowerPoint Presentation</vt:lpstr>
      <vt:lpstr>S]ydl^9ilesiy[</vt:lpstr>
      <vt:lpstr>PowerPoint Presentation</vt:lpstr>
      <vt:lpstr>PowerPoint Presentation</vt:lpstr>
      <vt:lpstr>ขั้นตอนการทำงานในพื้นที่</vt:lpstr>
      <vt:lpstr>การดำเนินงาน</vt:lpstr>
      <vt:lpstr>การขับเคลื่อนการสร้างการรับรู้ในจังหวัด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ช่องการติดต่อสื่อสาร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แผนการดำเนินงาน  สร้างการรับรู้เน็ตประชารัฐ รอบที่ ๑</dc:title>
  <dc:creator>Buddhachart Siributr</dc:creator>
  <cp:lastModifiedBy>Buddhachart Siributr</cp:lastModifiedBy>
  <cp:revision>181</cp:revision>
  <cp:lastPrinted>2017-10-30T09:41:56Z</cp:lastPrinted>
  <dcterms:created xsi:type="dcterms:W3CDTF">2017-10-03T04:38:33Z</dcterms:created>
  <dcterms:modified xsi:type="dcterms:W3CDTF">2017-11-26T16:54:25Z</dcterms:modified>
</cp:coreProperties>
</file>